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62" r:id="rId3"/>
    <p:sldId id="265" r:id="rId4"/>
    <p:sldId id="263" r:id="rId5"/>
    <p:sldId id="264" r:id="rId6"/>
    <p:sldId id="267" r:id="rId7"/>
    <p:sldId id="266" r:id="rId8"/>
    <p:sldId id="269" r:id="rId9"/>
    <p:sldId id="270" r:id="rId10"/>
    <p:sldId id="272" r:id="rId11"/>
    <p:sldId id="271" r:id="rId12"/>
    <p:sldId id="273" r:id="rId13"/>
    <p:sldId id="275" r:id="rId14"/>
    <p:sldId id="274" r:id="rId15"/>
    <p:sldId id="276" r:id="rId16"/>
    <p:sldId id="277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1FE8A29-6CDA-4FF7-8DBB-40554D9EFF0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825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99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46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7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00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37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15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49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44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7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36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75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67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52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40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93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42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9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eg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B0E2BF-FC9A-46F7-ACB6-DB0395CB26A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100F-50FA-467A-A1C5-17F0E36C9001}" type="slidenum">
              <a:rPr lang="tr-TR" smtClean="0"/>
              <a:t>‹#›</a:t>
            </a:fld>
            <a:endParaRPr lang="tr-TR"/>
          </a:p>
        </p:txBody>
      </p:sp>
      <p:pic>
        <p:nvPicPr>
          <p:cNvPr id="13" name="Resim 12"/>
          <p:cNvPicPr/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1" y="5888041"/>
            <a:ext cx="1140749" cy="695311"/>
          </a:xfrm>
          <a:prstGeom prst="rect">
            <a:avLst/>
          </a:prstGeom>
        </p:spPr>
      </p:pic>
      <p:pic>
        <p:nvPicPr>
          <p:cNvPr id="15" name="Resim 14"/>
          <p:cNvPicPr/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54" y="5888041"/>
            <a:ext cx="1224340" cy="695311"/>
          </a:xfrm>
          <a:prstGeom prst="rect">
            <a:avLst/>
          </a:prstGeom>
        </p:spPr>
      </p:pic>
      <p:pic>
        <p:nvPicPr>
          <p:cNvPr id="17" name="Resim 16"/>
          <p:cNvPicPr/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70" y="5888041"/>
            <a:ext cx="1172283" cy="695311"/>
          </a:xfrm>
          <a:prstGeom prst="rect">
            <a:avLst/>
          </a:prstGeom>
        </p:spPr>
      </p:pic>
      <p:pic>
        <p:nvPicPr>
          <p:cNvPr id="18" name="Resim 17"/>
          <p:cNvPicPr/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5888041"/>
            <a:ext cx="1165276" cy="695311"/>
          </a:xfrm>
          <a:prstGeom prst="rect">
            <a:avLst/>
          </a:prstGeom>
        </p:spPr>
      </p:pic>
      <p:pic>
        <p:nvPicPr>
          <p:cNvPr id="19" name="Resim 18"/>
          <p:cNvPicPr/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77" y="5888041"/>
            <a:ext cx="644205" cy="695311"/>
          </a:xfrm>
          <a:prstGeom prst="rect">
            <a:avLst/>
          </a:prstGeom>
        </p:spPr>
      </p:pic>
      <p:pic>
        <p:nvPicPr>
          <p:cNvPr id="20" name="Resim 19"/>
          <p:cNvPicPr/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116" y="5888041"/>
            <a:ext cx="532583" cy="6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26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69505" y="1282890"/>
            <a:ext cx="4022215" cy="3835020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sz="4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ANTALYA :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sz="3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19 </a:t>
            </a:r>
            <a:r>
              <a:rPr lang="tr-TR" altLang="tr-TR" sz="3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DISTRICTS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900" b="1" dirty="0" smtClean="0">
                <a:solidFill>
                  <a:schemeClr val="tx1"/>
                </a:solidFill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400" b="1" cap="none" dirty="0" err="1">
                <a:solidFill>
                  <a:schemeClr val="tx1"/>
                </a:solidFill>
                <a:latin typeface="Arial Black" panose="020B0A04020102020204" pitchFamily="34" charset="0"/>
              </a:rPr>
              <a:t>With</a:t>
            </a:r>
            <a:r>
              <a:rPr lang="tr-TR" altLang="tr-TR" sz="2400" b="1" cap="none" dirty="0">
                <a:solidFill>
                  <a:schemeClr val="tx1"/>
                </a:solidFill>
                <a:latin typeface="Arial Black" panose="020B0A04020102020204" pitchFamily="34" charset="0"/>
              </a:rPr>
              <a:t> a </a:t>
            </a:r>
            <a:r>
              <a:rPr lang="tr-TR" altLang="tr-TR" sz="2400" b="1" cap="none" dirty="0" err="1">
                <a:solidFill>
                  <a:schemeClr val="tx1"/>
                </a:solidFill>
                <a:latin typeface="Arial Black" panose="020B0A04020102020204" pitchFamily="34" charset="0"/>
              </a:rPr>
              <a:t>population</a:t>
            </a:r>
            <a:r>
              <a:rPr lang="tr-TR" altLang="tr-TR" sz="2400" b="1" cap="none" dirty="0">
                <a:solidFill>
                  <a:schemeClr val="tx1"/>
                </a:solidFill>
                <a:latin typeface="Arial Black" panose="020B0A04020102020204" pitchFamily="34" charset="0"/>
              </a:rPr>
              <a:t> of 2.364.396 </a:t>
            </a:r>
            <a:endParaRPr lang="tr-TR" altLang="tr-TR" sz="2400" b="1" cap="none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400" b="1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400" b="1" cap="none" dirty="0" err="1">
                <a:solidFill>
                  <a:schemeClr val="tx1"/>
                </a:solidFill>
                <a:latin typeface="Arial Black" panose="020B0A04020102020204" pitchFamily="34" charset="0"/>
              </a:rPr>
              <a:t>population</a:t>
            </a:r>
            <a:r>
              <a:rPr lang="tr-TR" altLang="tr-TR" sz="2400" b="1" cap="none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tr-TR" altLang="tr-TR" sz="2400" b="1" cap="none" dirty="0" err="1">
                <a:solidFill>
                  <a:schemeClr val="tx1"/>
                </a:solidFill>
                <a:latin typeface="Arial Black" panose="020B0A04020102020204" pitchFamily="34" charset="0"/>
              </a:rPr>
              <a:t>growth</a:t>
            </a:r>
            <a:r>
              <a:rPr lang="tr-TR" altLang="tr-TR" sz="2400" b="1" cap="none" dirty="0">
                <a:solidFill>
                  <a:schemeClr val="tx1"/>
                </a:solidFill>
                <a:latin typeface="Arial Black" panose="020B0A04020102020204" pitchFamily="34" charset="0"/>
              </a:rPr>
              <a:t> rate is 1.54%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1050" cap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6" y="757745"/>
            <a:ext cx="7485573" cy="4161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4970"/>
            <a:ext cx="65" cy="1872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086" y="18094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ksu UÃ§ak BakÄ±m Teknolojisi  Mesleki ve Teknik Anadolu Lisesi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9"/>
          <a:stretch/>
        </p:blipFill>
        <p:spPr bwMode="auto">
          <a:xfrm>
            <a:off x="2803760" y="298106"/>
            <a:ext cx="6852490" cy="3038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83211" y="3336968"/>
            <a:ext cx="10311620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In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2003,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the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number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vocational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high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schools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was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38 (11 of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which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were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private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). 42,881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students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are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studying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in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these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</a:rPr>
              <a:t>schools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.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altLang="tr-TR" sz="2400" dirty="0">
                <a:latin typeface="inherit"/>
              </a:rPr>
              <a:t>A total of 2,284 </a:t>
            </a:r>
            <a:r>
              <a:rPr lang="tr-TR" altLang="tr-TR" sz="2400" dirty="0" err="1">
                <a:latin typeface="inherit"/>
              </a:rPr>
              <a:t>apprentices</a:t>
            </a:r>
            <a:r>
              <a:rPr lang="tr-TR" altLang="tr-TR" sz="2400" dirty="0">
                <a:latin typeface="inherit"/>
              </a:rPr>
              <a:t> </a:t>
            </a:r>
            <a:r>
              <a:rPr lang="tr-TR" altLang="tr-TR" sz="2400" dirty="0" err="1">
                <a:latin typeface="inherit"/>
              </a:rPr>
              <a:t>and</a:t>
            </a:r>
            <a:r>
              <a:rPr lang="tr-TR" altLang="tr-TR" sz="2400" dirty="0">
                <a:latin typeface="inherit"/>
              </a:rPr>
              <a:t> 3,178 </a:t>
            </a:r>
            <a:r>
              <a:rPr lang="tr-TR" altLang="tr-TR" sz="2400" dirty="0" err="1">
                <a:latin typeface="inherit"/>
              </a:rPr>
              <a:t>non-trainees</a:t>
            </a:r>
            <a:r>
              <a:rPr lang="tr-TR" altLang="tr-TR" sz="2400" dirty="0">
                <a:latin typeface="inherit"/>
              </a:rPr>
              <a:t> </a:t>
            </a:r>
            <a:r>
              <a:rPr lang="tr-TR" altLang="tr-TR" sz="2400" dirty="0" err="1">
                <a:latin typeface="inherit"/>
              </a:rPr>
              <a:t>receive</a:t>
            </a:r>
            <a:r>
              <a:rPr lang="tr-TR" altLang="tr-TR" sz="2400" dirty="0">
                <a:latin typeface="inherit"/>
              </a:rPr>
              <a:t> </a:t>
            </a:r>
            <a:r>
              <a:rPr lang="tr-TR" altLang="tr-TR" sz="2400" dirty="0" err="1">
                <a:latin typeface="inherit"/>
              </a:rPr>
              <a:t>training</a:t>
            </a:r>
            <a:r>
              <a:rPr lang="tr-TR" altLang="tr-TR" sz="2400" dirty="0">
                <a:latin typeface="inherit"/>
              </a:rPr>
              <a:t> at </a:t>
            </a:r>
            <a:r>
              <a:rPr lang="tr-TR" altLang="tr-TR" sz="2400" dirty="0" err="1">
                <a:latin typeface="inherit"/>
              </a:rPr>
              <a:t>our</a:t>
            </a:r>
            <a:r>
              <a:rPr lang="tr-TR" altLang="tr-TR" sz="2400" dirty="0">
                <a:latin typeface="inherit"/>
              </a:rPr>
              <a:t> 11 </a:t>
            </a:r>
            <a:r>
              <a:rPr lang="tr-TR" altLang="tr-TR" sz="2400" dirty="0" err="1">
                <a:latin typeface="inherit"/>
              </a:rPr>
              <a:t>Vocational</a:t>
            </a:r>
            <a:r>
              <a:rPr lang="tr-TR" altLang="tr-TR" sz="2400" dirty="0">
                <a:latin typeface="inherit"/>
              </a:rPr>
              <a:t> Training </a:t>
            </a:r>
            <a:r>
              <a:rPr lang="tr-TR" altLang="tr-TR" sz="2400" dirty="0" err="1">
                <a:latin typeface="inherit"/>
              </a:rPr>
              <a:t>Centers</a:t>
            </a:r>
            <a:r>
              <a:rPr lang="tr-TR" altLang="tr-TR" sz="2400" dirty="0">
                <a:latin typeface="inherit"/>
              </a:rPr>
              <a:t> </a:t>
            </a:r>
            <a:r>
              <a:rPr lang="tr-TR" altLang="tr-TR" sz="2400" dirty="0" err="1">
                <a:latin typeface="inherit"/>
              </a:rPr>
              <a:t>throughout</a:t>
            </a:r>
            <a:r>
              <a:rPr lang="tr-TR" altLang="tr-TR" sz="2400" dirty="0">
                <a:latin typeface="inherit"/>
              </a:rPr>
              <a:t> </a:t>
            </a:r>
            <a:r>
              <a:rPr lang="tr-TR" altLang="tr-TR" sz="2400" dirty="0" err="1">
                <a:latin typeface="inherit"/>
              </a:rPr>
              <a:t>the</a:t>
            </a:r>
            <a:r>
              <a:rPr lang="tr-TR" altLang="tr-TR" sz="2400" dirty="0">
                <a:latin typeface="inherit"/>
              </a:rPr>
              <a:t> </a:t>
            </a:r>
            <a:r>
              <a:rPr lang="tr-TR" altLang="tr-TR" sz="2400" dirty="0" err="1">
                <a:latin typeface="inherit"/>
              </a:rPr>
              <a:t>province</a:t>
            </a:r>
            <a:r>
              <a:rPr lang="tr-TR" altLang="tr-TR" sz="2400" dirty="0">
                <a:latin typeface="inherit"/>
              </a:rPr>
              <a:t>.</a:t>
            </a:r>
            <a:r>
              <a:rPr lang="tr-TR" altLang="tr-TR" dirty="0"/>
              <a:t> </a:t>
            </a:r>
            <a:endParaRPr lang="tr-TR" altLang="tr-TR" sz="3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671831"/>
            <a:ext cx="3094892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VOCATIONAL TRAINING</a:t>
            </a:r>
            <a:r>
              <a:rPr kumimoji="0" lang="tr-TR" alt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5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8806" y="3657599"/>
            <a:ext cx="10325686" cy="2728791"/>
          </a:xfrm>
        </p:spPr>
        <p:txBody>
          <a:bodyPr/>
          <a:lstStyle/>
          <a:p>
            <a:r>
              <a:rPr lang="en-US" b="1" dirty="0" smtClean="0"/>
              <a:t>There </a:t>
            </a:r>
            <a:r>
              <a:rPr lang="en-US" b="1" dirty="0"/>
              <a:t>are 7 </a:t>
            </a:r>
            <a:r>
              <a:rPr lang="tr-TR" altLang="tr-TR" b="1" dirty="0" err="1">
                <a:latin typeface="inherit"/>
              </a:rPr>
              <a:t>guidance</a:t>
            </a:r>
            <a:r>
              <a:rPr lang="tr-TR" altLang="tr-TR" b="1" dirty="0">
                <a:latin typeface="inherit"/>
              </a:rPr>
              <a:t> </a:t>
            </a:r>
            <a:r>
              <a:rPr lang="tr-TR" altLang="tr-TR" b="1" dirty="0" err="1">
                <a:latin typeface="inherit"/>
              </a:rPr>
              <a:t>research</a:t>
            </a:r>
            <a:r>
              <a:rPr lang="tr-TR" altLang="tr-TR" b="1" dirty="0">
                <a:latin typeface="inherit"/>
              </a:rPr>
              <a:t> </a:t>
            </a:r>
            <a:r>
              <a:rPr lang="tr-TR" altLang="tr-TR" b="1" dirty="0" err="1">
                <a:latin typeface="inherit"/>
              </a:rPr>
              <a:t>center</a:t>
            </a:r>
            <a:r>
              <a:rPr lang="tr-TR" altLang="tr-TR" sz="1050" b="1" dirty="0"/>
              <a:t> </a:t>
            </a:r>
            <a:r>
              <a:rPr lang="tr-TR" altLang="tr-TR" sz="1600" b="1" dirty="0" smtClean="0">
                <a:latin typeface="Arial" panose="020B0604020202020204" pitchFamily="34" charset="0"/>
              </a:rPr>
              <a:t>, </a:t>
            </a:r>
            <a:r>
              <a:rPr lang="en-US" b="1" dirty="0" smtClean="0"/>
              <a:t>3 </a:t>
            </a:r>
            <a:r>
              <a:rPr lang="en-US" b="1" dirty="0"/>
              <a:t>Science Art Centers, 24 of which are official, 3 of which are private, and there are 27 Special Education Schools and 36 Special Education and Rehabilitation Centers throughout the province</a:t>
            </a:r>
            <a:r>
              <a:rPr lang="en-US" b="1" dirty="0" smtClean="0"/>
              <a:t>.</a:t>
            </a:r>
            <a:endParaRPr lang="tr-TR" b="1" dirty="0" smtClean="0"/>
          </a:p>
          <a:p>
            <a:r>
              <a:rPr lang="en-US" b="1" dirty="0" smtClean="0"/>
              <a:t>194 </a:t>
            </a:r>
            <a:r>
              <a:rPr lang="en-US" b="1" dirty="0"/>
              <a:t>students are provided with "Home Education" service</a:t>
            </a:r>
            <a:r>
              <a:rPr lang="en-US" b="1" dirty="0" smtClean="0"/>
              <a:t>.</a:t>
            </a:r>
            <a:endParaRPr lang="tr-TR" b="1" dirty="0" smtClean="0"/>
          </a:p>
          <a:p>
            <a:r>
              <a:rPr lang="en-US" b="1" dirty="0" smtClean="0"/>
              <a:t>A </a:t>
            </a:r>
            <a:r>
              <a:rPr lang="en-US" b="1" dirty="0"/>
              <a:t>total of 5,126 disabled students receive "Inclusive Education" in the normal class.</a:t>
            </a:r>
            <a:endParaRPr lang="tr-TR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62" y="232012"/>
            <a:ext cx="5616624" cy="321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677" y="544001"/>
            <a:ext cx="289794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SPECIAL EDUCATION AND GUIDANCE</a:t>
            </a:r>
            <a:r>
              <a:rPr kumimoji="0" lang="tr-TR" alt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2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44" y="288435"/>
            <a:ext cx="5607564" cy="228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Dikdörtgen 4"/>
          <p:cNvSpPr/>
          <p:nvPr/>
        </p:nvSpPr>
        <p:spPr>
          <a:xfrm>
            <a:off x="100085" y="397617"/>
            <a:ext cx="2934343" cy="67710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sz="2000" dirty="0">
                <a:solidFill>
                  <a:srgbClr val="212121"/>
                </a:solidFill>
                <a:latin typeface="arial" panose="020B0604020202020204" pitchFamily="34" charset="0"/>
              </a:rPr>
              <a:t>LIFELONG LEARNING</a:t>
            </a:r>
            <a:endParaRPr lang="tr-TR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03311" y="2711808"/>
            <a:ext cx="9992319" cy="28777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There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are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1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maturation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institutes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and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20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public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education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centers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in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our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city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Between </a:t>
            </a:r>
            <a:r>
              <a:rPr lang="en-US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2017</a:t>
            </a:r>
            <a:r>
              <a:rPr lang="tr-TR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2018 </a:t>
            </a:r>
            <a:r>
              <a:rPr lang="en-US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in our </a:t>
            </a:r>
            <a:r>
              <a:rPr lang="en-US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city</a:t>
            </a:r>
            <a:r>
              <a:rPr lang="tr-TR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84.249 </a:t>
            </a:r>
            <a:r>
              <a:rPr lang="en-US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women and 54.320 </a:t>
            </a:r>
            <a:r>
              <a:rPr lang="en-US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men</a:t>
            </a:r>
            <a:r>
              <a:rPr lang="tr-TR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total of 138,569 </a:t>
            </a:r>
            <a:r>
              <a:rPr lang="en-US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people </a:t>
            </a:r>
            <a:r>
              <a:rPr lang="en-US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participated in these </a:t>
            </a:r>
            <a:r>
              <a:rPr lang="en-US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courses.</a:t>
            </a:r>
            <a:r>
              <a:rPr lang="tr-TR" altLang="tr-TR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75,575 </a:t>
            </a:r>
            <a:r>
              <a:rPr lang="tr-TR" altLang="tr-TR" sz="2400" b="1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people</a:t>
            </a:r>
            <a:r>
              <a:rPr lang="tr-TR" altLang="tr-TR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tr-TR" altLang="tr-TR" sz="2400" b="1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received</a:t>
            </a:r>
            <a:r>
              <a:rPr lang="tr-TR" altLang="tr-TR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tr-TR" altLang="tr-TR" sz="2400" b="1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certificates</a:t>
            </a:r>
            <a:r>
              <a:rPr lang="tr-TR" altLang="tr-TR" sz="1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tr-TR" altLang="tr-TR" sz="18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11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tr-TR" alt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11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8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8363" y="2786869"/>
            <a:ext cx="1197363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kumimoji="0" lang="tr-TR" altLang="tr-TR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PROJECTS </a:t>
            </a:r>
            <a:r>
              <a:rPr lang="tr-TR" altLang="tr-T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OUR DIRECTORATE </a:t>
            </a:r>
            <a:endParaRPr kumimoji="0" lang="tr-TR" altLang="tr-TR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6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96" y="424838"/>
            <a:ext cx="3804783" cy="191292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42196" y="2557995"/>
            <a:ext cx="9471546" cy="50629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PRIMARY AND HIGH SCHOOL SUCCESS INCREASE PROJECT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altLang="tr-TR" dirty="0" smtClean="0">
                <a:latin typeface="inherit"/>
              </a:rPr>
              <a:t>     2013-MONE </a:t>
            </a:r>
            <a:r>
              <a:rPr lang="tr-TR" altLang="tr-TR" dirty="0">
                <a:latin typeface="inherit"/>
              </a:rPr>
              <a:t>INNOVATION AWARDS</a:t>
            </a:r>
            <a:r>
              <a:rPr lang="tr-TR" altLang="tr-TR" sz="1050" dirty="0"/>
              <a:t> </a:t>
            </a:r>
            <a:r>
              <a:rPr lang="tr-TR" altLang="tr-TR" sz="1050" dirty="0" smtClean="0"/>
              <a:t>       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TURKEY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altLang="tr-T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1600" dirty="0"/>
              <a:t/>
            </a:r>
            <a:br>
              <a:rPr lang="tr-TR" sz="1600" dirty="0"/>
            </a:br>
            <a:r>
              <a:rPr lang="tr-TR" sz="1600" b="1" dirty="0" smtClean="0"/>
              <a:t>« </a:t>
            </a:r>
            <a:r>
              <a:rPr lang="tr-TR" b="1" dirty="0" smtClean="0"/>
              <a:t>VISION </a:t>
            </a:r>
            <a:r>
              <a:rPr lang="tr-TR" b="1" dirty="0"/>
              <a:t>MANAGEMENT, STRONG INSTITUTION » PERFORMANCE </a:t>
            </a:r>
            <a:r>
              <a:rPr lang="tr-TR" b="1" dirty="0" smtClean="0"/>
              <a:t>MANAGEMENT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altLang="tr-TR" dirty="0" smtClean="0">
                <a:latin typeface="inherit"/>
              </a:rPr>
              <a:t>     2015-MONE </a:t>
            </a:r>
            <a:r>
              <a:rPr lang="tr-TR" altLang="tr-TR" dirty="0">
                <a:latin typeface="inherit"/>
              </a:rPr>
              <a:t>INNOVATION AWARDS</a:t>
            </a:r>
            <a:r>
              <a:rPr lang="tr-TR" altLang="tr-TR" sz="1800" dirty="0"/>
              <a:t> </a:t>
            </a:r>
            <a:r>
              <a:rPr lang="tr-TR" altLang="tr-TR" sz="1800" dirty="0" smtClean="0"/>
              <a:t>     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TURKEY 1st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altLang="tr-TR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3200" dirty="0" smtClean="0"/>
              <a:t> </a:t>
            </a:r>
            <a:r>
              <a:rPr lang="tr-TR" sz="2400" b="1" dirty="0" smtClean="0"/>
              <a:t>«</a:t>
            </a:r>
            <a:r>
              <a:rPr lang="tr-TR" sz="2400" b="1" dirty="0" err="1" smtClean="0"/>
              <a:t>In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Charity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Work</a:t>
            </a:r>
            <a:r>
              <a:rPr lang="tr-TR" sz="2400" b="1" dirty="0" smtClean="0"/>
              <a:t> </a:t>
            </a:r>
            <a:r>
              <a:rPr lang="tr-TR" sz="2400" b="1" dirty="0" err="1"/>
              <a:t>W</a:t>
            </a:r>
            <a:r>
              <a:rPr lang="tr-TR" sz="2400" b="1" dirty="0" err="1" smtClean="0"/>
              <a:t>ho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Race</a:t>
            </a:r>
            <a:r>
              <a:rPr lang="tr-TR" sz="2400" b="1" dirty="0" smtClean="0"/>
              <a:t>»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altLang="tr-TR" sz="3200" dirty="0">
                <a:latin typeface="inherit"/>
              </a:rPr>
              <a:t> </a:t>
            </a:r>
            <a:r>
              <a:rPr lang="tr-TR" altLang="tr-TR" sz="3200" dirty="0" smtClean="0">
                <a:latin typeface="inherit"/>
              </a:rPr>
              <a:t>  </a:t>
            </a:r>
            <a:r>
              <a:rPr lang="tr-TR" altLang="tr-TR" dirty="0" smtClean="0">
                <a:latin typeface="inherit"/>
              </a:rPr>
              <a:t>2015-MONE </a:t>
            </a:r>
            <a:r>
              <a:rPr lang="tr-TR" altLang="tr-TR" dirty="0">
                <a:latin typeface="inherit"/>
              </a:rPr>
              <a:t>INNOVATION AWARDS</a:t>
            </a:r>
            <a:r>
              <a:rPr lang="tr-TR" altLang="tr-TR" sz="1800" dirty="0"/>
              <a:t>     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TURKEY 1st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tr-TR" alt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 smtClean="0"/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altLang="tr-TR" sz="3200" dirty="0"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b="1" dirty="0" smtClean="0"/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altLang="tr-TR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86338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9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06228" y="3999971"/>
            <a:ext cx="5480218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SHORT FILM COMPETITION</a:t>
            </a:r>
            <a:r>
              <a:rPr kumimoji="0" lang="tr-TR" altLang="tr-TR" sz="1600" b="1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tr-TR" altLang="tr-TR" sz="2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20910" r="17269" b="33155"/>
          <a:stretch/>
        </p:blipFill>
        <p:spPr>
          <a:xfrm rot="5400000">
            <a:off x="1480123" y="1626356"/>
            <a:ext cx="2760530" cy="66036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13036" r="13333" b="33393"/>
          <a:stretch/>
        </p:blipFill>
        <p:spPr>
          <a:xfrm>
            <a:off x="3508836" y="869617"/>
            <a:ext cx="4675002" cy="2467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20910" r="17269" b="33155"/>
          <a:stretch/>
        </p:blipFill>
        <p:spPr>
          <a:xfrm rot="5400000">
            <a:off x="7452021" y="1626356"/>
            <a:ext cx="2760530" cy="6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7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47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99639" y="3507475"/>
            <a:ext cx="9964230" cy="213132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r>
              <a:rPr lang="tr-TR" sz="2800" b="1" dirty="0" smtClean="0">
                <a:solidFill>
                  <a:schemeClr val="tx1"/>
                </a:solidFill>
              </a:rPr>
              <a:t>ITH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the structure of our </a:t>
            </a:r>
            <a:r>
              <a:rPr lang="en-US" sz="2800" b="1" dirty="0" smtClean="0">
                <a:solidFill>
                  <a:schemeClr val="tx1"/>
                </a:solidFill>
              </a:rPr>
              <a:t>D</a:t>
            </a:r>
            <a:r>
              <a:rPr lang="tr-TR" sz="2800" b="1" dirty="0" smtClean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rectorate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endParaRPr lang="tr-TR" sz="28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1 </a:t>
            </a:r>
            <a:r>
              <a:rPr lang="en-US" sz="2400" b="1" dirty="0">
                <a:solidFill>
                  <a:schemeClr val="tx1"/>
                </a:solidFill>
              </a:rPr>
              <a:t>Manager, 6 Deputy </a:t>
            </a:r>
            <a:r>
              <a:rPr lang="en-US" sz="2400" b="1" dirty="0" smtClean="0">
                <a:solidFill>
                  <a:schemeClr val="tx1"/>
                </a:solidFill>
              </a:rPr>
              <a:t>D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rector</a:t>
            </a:r>
            <a:r>
              <a:rPr lang="en-US" sz="2400" b="1" dirty="0">
                <a:solidFill>
                  <a:schemeClr val="tx1"/>
                </a:solidFill>
              </a:rPr>
              <a:t>, 10 Branch Manager, 45 </a:t>
            </a:r>
            <a:r>
              <a:rPr lang="en-US" sz="2400" b="1" dirty="0" err="1" smtClean="0">
                <a:solidFill>
                  <a:schemeClr val="tx1"/>
                </a:solidFill>
              </a:rPr>
              <a:t>Educaton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Inspector, 13 </a:t>
            </a:r>
            <a:r>
              <a:rPr lang="en-US" sz="2400" b="1" dirty="0" err="1" smtClean="0">
                <a:solidFill>
                  <a:schemeClr val="tx1"/>
                </a:solidFill>
              </a:rPr>
              <a:t>Tra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n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ng Spec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al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err="1" smtClean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, 5 Researchers together </a:t>
            </a:r>
            <a:r>
              <a:rPr lang="en-US" sz="2400" b="1" dirty="0" smtClean="0">
                <a:solidFill>
                  <a:schemeClr val="tx1"/>
                </a:solidFill>
              </a:rPr>
              <a:t>w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err="1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a total of 373 personnel are </a:t>
            </a:r>
            <a:r>
              <a:rPr lang="en-US" sz="2400" b="1" dirty="0" smtClean="0">
                <a:solidFill>
                  <a:schemeClr val="tx1"/>
                </a:solidFill>
              </a:rPr>
              <a:t>work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ng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Tolga\Desktop\SUNU ARALIK 2012\Milli Eğitim  Müdürlüğü Bina Resimleri - KEPEZ RAM\100ND40X\DSC_6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backgroundMark x1="70764" y1="60000" x2="70764" y2="60000"/>
                        <a14:backgroundMark x1="73941" y1="54519" x2="73941" y2="54519"/>
                        <a14:backgroundMark x1="74716" y1="61490" x2="74716" y2="61490"/>
                        <a14:backgroundMark x1="69396" y1="55962" x2="69396" y2="55962"/>
                        <a14:backgroundMark x1="73941" y1="58173" x2="73941" y2="58173"/>
                        <a14:backgroundMark x1="73140" y1="60385" x2="73140" y2="6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06" y="254880"/>
            <a:ext cx="7639887" cy="300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890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olga\Desktop\SUNU ARALIK 2012\Milli Eğitim  Müdürlüğü Bina Resimleri - KEPEZ RAM\100ND40X\DSC_6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backgroundMark x1="70764" y1="60000" x2="70764" y2="60000"/>
                        <a14:backgroundMark x1="73941" y1="54519" x2="73941" y2="54519"/>
                        <a14:backgroundMark x1="74716" y1="61490" x2="74716" y2="61490"/>
                        <a14:backgroundMark x1="69396" y1="55962" x2="69396" y2="55962"/>
                        <a14:backgroundMark x1="73941" y1="58173" x2="73941" y2="58173"/>
                        <a14:backgroundMark x1="73140" y1="60385" x2="73140" y2="6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60" y="132125"/>
            <a:ext cx="6936127" cy="2880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 flipH="1">
            <a:off x="1199639" y="3175389"/>
            <a:ext cx="9718570" cy="2585323"/>
          </a:xfrm>
          <a:prstGeom prst="rect">
            <a:avLst/>
          </a:prstGeom>
          <a:noFill/>
          <a:ln w="76200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In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addition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, 981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personnel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are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employed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in 71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institutions</a:t>
            </a:r>
            <a:r>
              <a:rPr lang="tr-TR" altLang="tr-TR" sz="2800" cap="none" dirty="0" smtClean="0">
                <a:solidFill>
                  <a:schemeClr val="tx1"/>
                </a:solidFill>
                <a:latin typeface="inherit"/>
              </a:rPr>
              <a:t>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800" cap="none" dirty="0" err="1" smtClean="0">
                <a:solidFill>
                  <a:schemeClr val="tx1"/>
                </a:solidFill>
                <a:latin typeface="inherit"/>
              </a:rPr>
              <a:t>including</a:t>
            </a:r>
            <a:r>
              <a:rPr lang="tr-TR" altLang="tr-TR" sz="2800" cap="none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19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District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National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Education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Directorates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, </a:t>
            </a:r>
            <a:endParaRPr lang="tr-TR" altLang="tr-TR" sz="2800" cap="none" dirty="0" smtClean="0">
              <a:solidFill>
                <a:schemeClr val="tx1"/>
              </a:solidFill>
              <a:latin typeface="inheri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800" cap="none" dirty="0" smtClean="0">
                <a:solidFill>
                  <a:schemeClr val="tx1"/>
                </a:solidFill>
                <a:latin typeface="inherit"/>
              </a:rPr>
              <a:t>20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Public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Education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Centers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, 11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Vocational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Training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Centers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, </a:t>
            </a:r>
            <a:endParaRPr lang="tr-TR" altLang="tr-TR" sz="2800" cap="none" dirty="0" smtClean="0">
              <a:solidFill>
                <a:schemeClr val="tx1"/>
              </a:solidFill>
              <a:latin typeface="inheri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800" cap="none" dirty="0" smtClean="0">
                <a:solidFill>
                  <a:schemeClr val="tx1"/>
                </a:solidFill>
                <a:latin typeface="inherit"/>
              </a:rPr>
              <a:t>10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Teachers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'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Houses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, 7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Guidance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Research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Centers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, </a:t>
            </a:r>
            <a:endParaRPr lang="tr-TR" altLang="tr-TR" sz="2800" cap="none" dirty="0" smtClean="0">
              <a:solidFill>
                <a:schemeClr val="tx1"/>
              </a:solidFill>
              <a:latin typeface="inheri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800" cap="none" dirty="0" smtClean="0">
                <a:solidFill>
                  <a:schemeClr val="tx1"/>
                </a:solidFill>
                <a:latin typeface="inherit"/>
              </a:rPr>
              <a:t>1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Maturation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Institute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.</a:t>
            </a:r>
            <a:r>
              <a:rPr lang="tr-TR" altLang="tr-TR" sz="2400" cap="none" dirty="0">
                <a:solidFill>
                  <a:schemeClr val="tx1"/>
                </a:solidFill>
              </a:rPr>
              <a:t> </a:t>
            </a:r>
            <a:endParaRPr lang="tr-TR" altLang="tr-TR" sz="4000" cap="non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tr-TR" altLang="tr-TR" sz="2800" cap="none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NTALYA Ä°LÃELER HARÄ°TA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75" y="158121"/>
            <a:ext cx="5666298" cy="24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 flipH="1">
            <a:off x="1199638" y="3043404"/>
            <a:ext cx="9909640" cy="22159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400" cap="none" dirty="0" err="1">
                <a:solidFill>
                  <a:schemeClr val="tx1"/>
                </a:solidFill>
                <a:latin typeface="inherit"/>
              </a:rPr>
              <a:t>There</a:t>
            </a:r>
            <a:r>
              <a:rPr lang="tr-TR" altLang="tr-TR" sz="24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err="1">
                <a:solidFill>
                  <a:schemeClr val="tx1"/>
                </a:solidFill>
                <a:latin typeface="inherit"/>
              </a:rPr>
              <a:t>are</a:t>
            </a:r>
            <a:endParaRPr lang="tr-TR" altLang="tr-TR" sz="2400" cap="none" dirty="0">
              <a:solidFill>
                <a:schemeClr val="tx1"/>
              </a:solidFill>
              <a:latin typeface="inheri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1310 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public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schools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,376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Private</a:t>
            </a:r>
            <a:r>
              <a:rPr lang="tr-TR" altLang="tr-TR" sz="24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schools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(total 1686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schools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) ,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16.795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public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classrooms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,4.036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private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classrooms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(total 20,831classrooms)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25.982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State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teachers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, 5.759 5</a:t>
            </a:r>
            <a:r>
              <a:rPr lang="tr-TR" altLang="tr-TR" sz="24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private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teachers</a:t>
            </a:r>
            <a:r>
              <a:rPr lang="tr-TR" altLang="tr-TR" sz="24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(total 31.741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teachers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406.839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state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students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, 44,817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private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students</a:t>
            </a:r>
            <a:r>
              <a:rPr lang="tr-TR" altLang="tr-TR" sz="24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(total</a:t>
            </a:r>
            <a:r>
              <a:rPr lang="tr-TR" altLang="tr-TR" cap="none" dirty="0" smtClean="0">
                <a:solidFill>
                  <a:schemeClr val="tx1"/>
                </a:solidFill>
              </a:rPr>
              <a:t> </a:t>
            </a:r>
            <a:r>
              <a:rPr lang="tr-TR" altLang="tr-TR" sz="2400" cap="none" dirty="0">
                <a:solidFill>
                  <a:schemeClr val="tx1"/>
                </a:solidFill>
                <a:latin typeface="inherit"/>
              </a:rPr>
              <a:t>451,656 </a:t>
            </a:r>
            <a:r>
              <a:rPr lang="tr-TR" altLang="tr-TR" sz="2400" cap="none" dirty="0" err="1" smtClean="0">
                <a:solidFill>
                  <a:schemeClr val="tx1"/>
                </a:solidFill>
                <a:latin typeface="inherit"/>
              </a:rPr>
              <a:t>students</a:t>
            </a:r>
            <a:r>
              <a:rPr lang="tr-TR" altLang="tr-TR" sz="2400" cap="none" dirty="0" smtClean="0">
                <a:solidFill>
                  <a:schemeClr val="tx1"/>
                </a:solidFill>
                <a:latin typeface="inherit"/>
              </a:rPr>
              <a:t>)</a:t>
            </a:r>
            <a:endParaRPr lang="tr-TR" altLang="tr-TR" sz="2400" cap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4"/>
          <a:stretch/>
        </p:blipFill>
        <p:spPr>
          <a:xfrm>
            <a:off x="3225596" y="231919"/>
            <a:ext cx="5772979" cy="3317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 flipH="1">
            <a:off x="1296533" y="3702428"/>
            <a:ext cx="9553433" cy="17235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In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total, 57,684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students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are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studying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in 2,437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classrooms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, of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which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4,173 in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the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3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age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group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, 15,335 in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the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4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age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group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, 38,186 in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the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5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age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group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. </a:t>
            </a:r>
            <a:endParaRPr lang="tr-TR" altLang="tr-TR" sz="2800" cap="none" dirty="0" smtClean="0">
              <a:solidFill>
                <a:schemeClr val="tx1"/>
              </a:solidFill>
              <a:latin typeface="inheri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altLang="tr-TR" sz="2800" cap="none" dirty="0" err="1" smtClean="0">
                <a:solidFill>
                  <a:schemeClr val="tx1"/>
                </a:solidFill>
                <a:latin typeface="inherit"/>
              </a:rPr>
              <a:t>The</a:t>
            </a:r>
            <a:r>
              <a:rPr lang="tr-TR" altLang="tr-TR" sz="2800" cap="none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number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of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students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per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sz="2800" cap="none" dirty="0" err="1">
                <a:solidFill>
                  <a:schemeClr val="tx1"/>
                </a:solidFill>
                <a:latin typeface="inherit"/>
              </a:rPr>
              <a:t>class</a:t>
            </a:r>
            <a:r>
              <a:rPr lang="tr-TR" altLang="tr-TR" sz="2800" cap="none" dirty="0">
                <a:solidFill>
                  <a:schemeClr val="tx1"/>
                </a:solidFill>
                <a:latin typeface="inherit"/>
              </a:rPr>
              <a:t> is 23</a:t>
            </a:r>
            <a:r>
              <a:rPr lang="tr-TR" altLang="tr-TR" sz="2800" cap="none" dirty="0">
                <a:solidFill>
                  <a:srgbClr val="212121"/>
                </a:solidFill>
                <a:latin typeface="inherit"/>
              </a:rPr>
              <a:t>.</a:t>
            </a:r>
            <a:r>
              <a:rPr lang="tr-TR" altLang="tr-TR" sz="2400" cap="none" dirty="0">
                <a:solidFill>
                  <a:schemeClr val="tx1"/>
                </a:solidFill>
              </a:rPr>
              <a:t> </a:t>
            </a:r>
            <a:endParaRPr lang="tr-TR" altLang="tr-TR" sz="4000" cap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8497" y="165917"/>
            <a:ext cx="234269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PRE-SCHOOL</a:t>
            </a:r>
            <a:r>
              <a:rPr kumimoji="0" lang="tr-TR" alt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4954" y="3051181"/>
            <a:ext cx="9572185" cy="258762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In the </a:t>
            </a:r>
            <a:r>
              <a:rPr lang="en-US" b="1" dirty="0" err="1" smtClean="0">
                <a:solidFill>
                  <a:schemeClr val="tx1"/>
                </a:solidFill>
              </a:rPr>
              <a:t>prov</a:t>
            </a:r>
            <a:r>
              <a:rPr lang="tr-TR" b="1" dirty="0" smtClean="0">
                <a:solidFill>
                  <a:schemeClr val="tx1"/>
                </a:solidFill>
              </a:rPr>
              <a:t>ı</a:t>
            </a:r>
            <a:r>
              <a:rPr lang="en-US" b="1" dirty="0" err="1" smtClean="0">
                <a:solidFill>
                  <a:schemeClr val="tx1"/>
                </a:solidFill>
              </a:rPr>
              <a:t>nce</a:t>
            </a:r>
            <a:r>
              <a:rPr lang="en-US" b="1" dirty="0">
                <a:solidFill>
                  <a:schemeClr val="tx1"/>
                </a:solidFill>
              </a:rPr>
              <a:t>, 544 elementary schools, 135,518 students </a:t>
            </a:r>
            <a:r>
              <a:rPr lang="tr-TR" b="1" dirty="0" smtClean="0">
                <a:solidFill>
                  <a:schemeClr val="tx1"/>
                </a:solidFill>
              </a:rPr>
              <a:t>ı</a:t>
            </a:r>
            <a:r>
              <a:rPr lang="en-US" b="1" dirty="0" smtClean="0">
                <a:solidFill>
                  <a:schemeClr val="tx1"/>
                </a:solidFill>
              </a:rPr>
              <a:t>n </a:t>
            </a:r>
            <a:r>
              <a:rPr lang="en-US" b="1" dirty="0">
                <a:solidFill>
                  <a:schemeClr val="tx1"/>
                </a:solidFill>
              </a:rPr>
              <a:t>7,221 classrooms, 7,634 </a:t>
            </a:r>
            <a:r>
              <a:rPr lang="en-US" b="1" dirty="0" smtClean="0">
                <a:solidFill>
                  <a:schemeClr val="tx1"/>
                </a:solidFill>
              </a:rPr>
              <a:t>w</a:t>
            </a:r>
            <a:r>
              <a:rPr lang="tr-TR" b="1" dirty="0" smtClean="0">
                <a:solidFill>
                  <a:schemeClr val="tx1"/>
                </a:solidFill>
              </a:rPr>
              <a:t>ı</a:t>
            </a:r>
            <a:r>
              <a:rPr lang="en-US" b="1" dirty="0" err="1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TEACHERS</a:t>
            </a:r>
          </a:p>
          <a:p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altLang="tr-TR" cap="none" dirty="0" err="1">
                <a:solidFill>
                  <a:schemeClr val="tx1"/>
                </a:solidFill>
                <a:latin typeface="inherit"/>
              </a:rPr>
              <a:t>The</a:t>
            </a:r>
            <a:r>
              <a:rPr lang="tr-TR" altLang="tr-TR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cap="none" dirty="0" err="1">
                <a:solidFill>
                  <a:schemeClr val="tx1"/>
                </a:solidFill>
                <a:latin typeface="inherit"/>
              </a:rPr>
              <a:t>number</a:t>
            </a:r>
            <a:r>
              <a:rPr lang="tr-TR" altLang="tr-TR" cap="none" dirty="0">
                <a:solidFill>
                  <a:schemeClr val="tx1"/>
                </a:solidFill>
                <a:latin typeface="inherit"/>
              </a:rPr>
              <a:t> of </a:t>
            </a:r>
            <a:r>
              <a:rPr lang="tr-TR" altLang="tr-TR" cap="none" dirty="0" err="1">
                <a:solidFill>
                  <a:schemeClr val="tx1"/>
                </a:solidFill>
                <a:latin typeface="inherit"/>
              </a:rPr>
              <a:t>students</a:t>
            </a:r>
            <a:r>
              <a:rPr lang="tr-TR" altLang="tr-TR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cap="none" dirty="0" err="1">
                <a:solidFill>
                  <a:schemeClr val="tx1"/>
                </a:solidFill>
                <a:latin typeface="inherit"/>
              </a:rPr>
              <a:t>per</a:t>
            </a:r>
            <a:r>
              <a:rPr lang="tr-TR" altLang="tr-TR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cap="none" dirty="0" err="1">
                <a:solidFill>
                  <a:schemeClr val="tx1"/>
                </a:solidFill>
                <a:latin typeface="inherit"/>
              </a:rPr>
              <a:t>classroom</a:t>
            </a:r>
            <a:r>
              <a:rPr lang="tr-TR" altLang="tr-TR" cap="none" dirty="0">
                <a:solidFill>
                  <a:schemeClr val="tx1"/>
                </a:solidFill>
                <a:latin typeface="inherit"/>
              </a:rPr>
              <a:t> in </a:t>
            </a:r>
            <a:r>
              <a:rPr lang="tr-TR" altLang="tr-TR" cap="none" dirty="0" err="1">
                <a:solidFill>
                  <a:schemeClr val="tx1"/>
                </a:solidFill>
                <a:latin typeface="inherit"/>
              </a:rPr>
              <a:t>primary</a:t>
            </a:r>
            <a:r>
              <a:rPr lang="tr-TR" altLang="tr-TR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cap="none" dirty="0" err="1">
                <a:solidFill>
                  <a:schemeClr val="tx1"/>
                </a:solidFill>
                <a:latin typeface="inherit"/>
              </a:rPr>
              <a:t>schools</a:t>
            </a:r>
            <a:r>
              <a:rPr lang="tr-TR" altLang="tr-TR" cap="none" dirty="0">
                <a:solidFill>
                  <a:schemeClr val="tx1"/>
                </a:solidFill>
                <a:latin typeface="inherit"/>
              </a:rPr>
              <a:t> is 18, </a:t>
            </a:r>
            <a:r>
              <a:rPr lang="tr-TR" altLang="tr-TR" cap="none" dirty="0" err="1">
                <a:solidFill>
                  <a:schemeClr val="tx1"/>
                </a:solidFill>
                <a:latin typeface="inherit"/>
              </a:rPr>
              <a:t>Primary</a:t>
            </a:r>
            <a:r>
              <a:rPr lang="tr-TR" altLang="tr-TR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cap="none" dirty="0" err="1">
                <a:solidFill>
                  <a:schemeClr val="tx1"/>
                </a:solidFill>
                <a:latin typeface="inherit"/>
              </a:rPr>
              <a:t>school</a:t>
            </a:r>
            <a:r>
              <a:rPr lang="tr-TR" altLang="tr-TR" cap="none" dirty="0">
                <a:solidFill>
                  <a:schemeClr val="tx1"/>
                </a:solidFill>
                <a:latin typeface="inherit"/>
              </a:rPr>
              <a:t> </a:t>
            </a:r>
            <a:r>
              <a:rPr lang="tr-TR" altLang="tr-TR" cap="none" dirty="0" err="1">
                <a:solidFill>
                  <a:schemeClr val="tx1"/>
                </a:solidFill>
                <a:latin typeface="inherit"/>
              </a:rPr>
              <a:t>enrollment</a:t>
            </a:r>
            <a:r>
              <a:rPr lang="tr-TR" altLang="tr-TR" cap="none" dirty="0">
                <a:solidFill>
                  <a:schemeClr val="tx1"/>
                </a:solidFill>
                <a:latin typeface="inherit"/>
              </a:rPr>
              <a:t> rate is 89,66%.</a:t>
            </a:r>
            <a:r>
              <a:rPr lang="tr-TR" altLang="tr-TR" sz="1800" cap="none" dirty="0">
                <a:solidFill>
                  <a:schemeClr val="tx1"/>
                </a:solidFill>
              </a:rPr>
              <a:t> </a:t>
            </a:r>
            <a:endParaRPr lang="tr-TR" altLang="tr-TR" sz="3200" cap="non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26439" r="18193"/>
          <a:stretch/>
        </p:blipFill>
        <p:spPr>
          <a:xfrm>
            <a:off x="3436579" y="181923"/>
            <a:ext cx="5034709" cy="2869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" y="272829"/>
            <a:ext cx="3002507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PRIMARY SCHOOL</a:t>
            </a:r>
            <a:r>
              <a:rPr kumimoji="0" lang="tr-TR" altLang="tr-T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4955" y="3111690"/>
            <a:ext cx="9503946" cy="252711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tx1"/>
                </a:solidFill>
              </a:rPr>
              <a:t>As of the </a:t>
            </a:r>
            <a:r>
              <a:rPr lang="en-US" sz="2400" b="1" dirty="0" smtClean="0">
                <a:solidFill>
                  <a:schemeClr val="tx1"/>
                </a:solidFill>
              </a:rPr>
              <a:t>beg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err="1" smtClean="0">
                <a:solidFill>
                  <a:schemeClr val="tx1"/>
                </a:solidFill>
              </a:rPr>
              <a:t>nn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ng </a:t>
            </a:r>
            <a:r>
              <a:rPr lang="en-US" sz="2400" b="1" dirty="0">
                <a:solidFill>
                  <a:schemeClr val="tx1"/>
                </a:solidFill>
              </a:rPr>
              <a:t>of the 2018-2019 </a:t>
            </a:r>
            <a:r>
              <a:rPr lang="en-US" sz="2400" b="1" dirty="0" err="1" smtClean="0">
                <a:solidFill>
                  <a:schemeClr val="tx1"/>
                </a:solidFill>
              </a:rPr>
              <a:t>academ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c </a:t>
            </a:r>
            <a:r>
              <a:rPr lang="en-US" sz="2400" b="1" dirty="0">
                <a:solidFill>
                  <a:schemeClr val="tx1"/>
                </a:solidFill>
              </a:rPr>
              <a:t>year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  <a:endParaRPr lang="tr-TR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total of 144,823 students are </a:t>
            </a:r>
            <a:r>
              <a:rPr lang="en-US" sz="2400" b="1" dirty="0" smtClean="0">
                <a:solidFill>
                  <a:schemeClr val="tx1"/>
                </a:solidFill>
              </a:rPr>
              <a:t>study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ng </a:t>
            </a:r>
            <a:r>
              <a:rPr lang="tr-TR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n </a:t>
            </a:r>
            <a:r>
              <a:rPr lang="en-US" sz="2400" b="1" dirty="0">
                <a:solidFill>
                  <a:schemeClr val="tx1"/>
                </a:solidFill>
              </a:rPr>
              <a:t>4,668 classrooms, </a:t>
            </a:r>
            <a:r>
              <a:rPr lang="en-US" sz="2400" b="1" dirty="0" smtClean="0">
                <a:solidFill>
                  <a:schemeClr val="tx1"/>
                </a:solidFill>
              </a:rPr>
              <a:t>w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err="1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a total of 10,200 teachers. The number of students per classroom 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s </a:t>
            </a:r>
            <a:r>
              <a:rPr lang="en-US" sz="2400" b="1" dirty="0">
                <a:solidFill>
                  <a:schemeClr val="tx1"/>
                </a:solidFill>
              </a:rPr>
              <a:t>31 and the </a:t>
            </a:r>
            <a:r>
              <a:rPr lang="en-US" sz="2400" b="1" dirty="0" smtClean="0">
                <a:solidFill>
                  <a:schemeClr val="tx1"/>
                </a:solidFill>
              </a:rPr>
              <a:t>school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ng </a:t>
            </a:r>
            <a:r>
              <a:rPr lang="en-US" sz="2400" b="1" dirty="0">
                <a:solidFill>
                  <a:schemeClr val="tx1"/>
                </a:solidFill>
              </a:rPr>
              <a:t>rate </a:t>
            </a:r>
            <a:r>
              <a:rPr lang="tr-TR" sz="2400" b="1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s </a:t>
            </a:r>
            <a:r>
              <a:rPr lang="en-US" sz="2400" b="1" dirty="0">
                <a:solidFill>
                  <a:schemeClr val="tx1"/>
                </a:solidFill>
              </a:rPr>
              <a:t>93.54%.</a:t>
            </a: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7304" r="6387" b="6272"/>
          <a:stretch/>
        </p:blipFill>
        <p:spPr>
          <a:xfrm>
            <a:off x="3042542" y="119738"/>
            <a:ext cx="5728771" cy="324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" y="327123"/>
            <a:ext cx="2688608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MIDDLE SCHOOL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4955" y="3357349"/>
            <a:ext cx="10008914" cy="228145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 total of 376 (137 </a:t>
            </a:r>
            <a:r>
              <a:rPr lang="tr-TR" b="1" dirty="0" smtClean="0">
                <a:solidFill>
                  <a:schemeClr val="tx1"/>
                </a:solidFill>
              </a:rPr>
              <a:t>PRIVATE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students </a:t>
            </a:r>
            <a:r>
              <a:rPr lang="tr-TR" b="1" dirty="0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n </a:t>
            </a:r>
            <a:r>
              <a:rPr lang="en-US" b="1" dirty="0">
                <a:solidFill>
                  <a:schemeClr val="tx1"/>
                </a:solidFill>
              </a:rPr>
              <a:t>our school, 5.906 classrooms, 118.218 </a:t>
            </a:r>
            <a:r>
              <a:rPr lang="en-US" b="1" dirty="0" smtClean="0">
                <a:solidFill>
                  <a:schemeClr val="tx1"/>
                </a:solidFill>
              </a:rPr>
              <a:t>students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and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10.543 </a:t>
            </a:r>
            <a:r>
              <a:rPr lang="en-US" b="1" dirty="0">
                <a:solidFill>
                  <a:schemeClr val="tx1"/>
                </a:solidFill>
              </a:rPr>
              <a:t>teachers 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number of students per classroom </a:t>
            </a:r>
            <a:r>
              <a:rPr lang="tr-TR" b="1" dirty="0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n </a:t>
            </a:r>
            <a:r>
              <a:rPr lang="en-US" b="1" dirty="0">
                <a:solidFill>
                  <a:schemeClr val="tx1"/>
                </a:solidFill>
              </a:rPr>
              <a:t>secondary </a:t>
            </a:r>
            <a:r>
              <a:rPr lang="en-US" b="1" dirty="0" err="1" smtClean="0">
                <a:solidFill>
                  <a:schemeClr val="tx1"/>
                </a:solidFill>
              </a:rPr>
              <a:t>educat</a:t>
            </a:r>
            <a:r>
              <a:rPr lang="tr-TR" b="1" dirty="0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on </a:t>
            </a:r>
            <a:r>
              <a:rPr lang="tr-TR" b="1" dirty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s </a:t>
            </a:r>
            <a:r>
              <a:rPr lang="en-US" b="1" dirty="0">
                <a:solidFill>
                  <a:schemeClr val="tx1"/>
                </a:solidFill>
              </a:rPr>
              <a:t>20 and the overall </a:t>
            </a:r>
            <a:r>
              <a:rPr lang="en-US" b="1" dirty="0" smtClean="0">
                <a:solidFill>
                  <a:schemeClr val="tx1"/>
                </a:solidFill>
              </a:rPr>
              <a:t>school</a:t>
            </a:r>
            <a:r>
              <a:rPr lang="tr-TR" b="1" dirty="0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ng </a:t>
            </a:r>
            <a:r>
              <a:rPr lang="en-US" b="1" dirty="0">
                <a:solidFill>
                  <a:schemeClr val="tx1"/>
                </a:solidFill>
              </a:rPr>
              <a:t>rate </a:t>
            </a:r>
            <a:r>
              <a:rPr lang="tr-TR" b="1" dirty="0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s </a:t>
            </a:r>
            <a:r>
              <a:rPr lang="en-US" b="1" dirty="0">
                <a:solidFill>
                  <a:schemeClr val="tx1"/>
                </a:solidFill>
              </a:rPr>
              <a:t>88.98%.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45659" y="427167"/>
            <a:ext cx="22382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HIGH SCHOOL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b="21941"/>
          <a:stretch/>
        </p:blipFill>
        <p:spPr>
          <a:xfrm>
            <a:off x="2971286" y="137588"/>
            <a:ext cx="6500259" cy="3164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3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65528" y="3166281"/>
            <a:ext cx="8857398" cy="21836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400" b="1" dirty="0"/>
              <a:t>Across the province; </a:t>
            </a:r>
            <a:endParaRPr lang="tr-TR" sz="2400" b="1" dirty="0" smtClean="0"/>
          </a:p>
          <a:p>
            <a:r>
              <a:rPr lang="en-US" sz="2400" b="1" dirty="0" smtClean="0"/>
              <a:t>11 </a:t>
            </a:r>
            <a:r>
              <a:rPr lang="en-US" sz="2400" b="1" dirty="0"/>
              <a:t>Science High School, 2 Fine Arts High School</a:t>
            </a:r>
            <a:r>
              <a:rPr lang="en-US" sz="2400" b="1" dirty="0" smtClean="0"/>
              <a:t>,</a:t>
            </a:r>
            <a:endParaRPr lang="tr-TR" sz="2400" b="1" dirty="0" smtClean="0"/>
          </a:p>
          <a:p>
            <a:r>
              <a:rPr lang="en-US" sz="2400" b="1" dirty="0" smtClean="0"/>
              <a:t>2 </a:t>
            </a:r>
            <a:r>
              <a:rPr lang="en-US" sz="2400" b="1" dirty="0"/>
              <a:t>Maritime Anatolian Vocational High School, </a:t>
            </a:r>
            <a:endParaRPr lang="tr-TR" sz="2400" b="1" dirty="0" smtClean="0"/>
          </a:p>
          <a:p>
            <a:r>
              <a:rPr lang="en-US" sz="2400" b="1" dirty="0" smtClean="0"/>
              <a:t>3 </a:t>
            </a:r>
            <a:r>
              <a:rPr lang="en-US" sz="2400" b="1" dirty="0"/>
              <a:t>Sports High School, 4 High School of Social Sciences </a:t>
            </a:r>
            <a:endParaRPr lang="tr-TR" sz="2400" b="1" dirty="0"/>
          </a:p>
          <a:p>
            <a:r>
              <a:rPr lang="en-US" sz="2400" b="1" dirty="0" smtClean="0"/>
              <a:t>3 Science</a:t>
            </a:r>
            <a:r>
              <a:rPr lang="tr-TR" sz="2400" b="1" dirty="0" smtClean="0"/>
              <a:t>&amp;</a:t>
            </a:r>
            <a:r>
              <a:rPr lang="en-US" sz="2400" b="1" dirty="0" smtClean="0"/>
              <a:t>Art </a:t>
            </a:r>
            <a:r>
              <a:rPr lang="en-US" sz="2400" b="1" dirty="0"/>
              <a:t>Centers.</a:t>
            </a: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6"/>
          <a:stretch/>
        </p:blipFill>
        <p:spPr>
          <a:xfrm>
            <a:off x="2943657" y="113457"/>
            <a:ext cx="6010425" cy="3052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5659" y="427167"/>
            <a:ext cx="22382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HIGH SCHOOL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06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441</TotalTime>
  <Words>373</Words>
  <Application>Microsoft Office PowerPoint</Application>
  <PresentationFormat>Custom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İyon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PROJECTS BY OUR DIRECTORATE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ZuhalOZBAY</dc:creator>
  <cp:lastModifiedBy>Inta</cp:lastModifiedBy>
  <cp:revision>43</cp:revision>
  <dcterms:created xsi:type="dcterms:W3CDTF">2019-02-22T12:53:27Z</dcterms:created>
  <dcterms:modified xsi:type="dcterms:W3CDTF">2019-04-02T08:19:28Z</dcterms:modified>
</cp:coreProperties>
</file>