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0"/>
  </p:notesMasterIdLst>
  <p:sldIdLst>
    <p:sldId id="259" r:id="rId2"/>
    <p:sldId id="279" r:id="rId3"/>
    <p:sldId id="267" r:id="rId4"/>
    <p:sldId id="269" r:id="rId5"/>
    <p:sldId id="273" r:id="rId6"/>
    <p:sldId id="274" r:id="rId7"/>
    <p:sldId id="275" r:id="rId8"/>
    <p:sldId id="260" r:id="rId9"/>
    <p:sldId id="261" r:id="rId10"/>
    <p:sldId id="263" r:id="rId11"/>
    <p:sldId id="266" r:id="rId12"/>
    <p:sldId id="262" r:id="rId13"/>
    <p:sldId id="264" r:id="rId14"/>
    <p:sldId id="265" r:id="rId15"/>
    <p:sldId id="276" r:id="rId16"/>
    <p:sldId id="277" r:id="rId17"/>
    <p:sldId id="278" r:id="rId18"/>
    <p:sldId id="280" r:id="rId19"/>
    <p:sldId id="281" r:id="rId20"/>
    <p:sldId id="282" r:id="rId21"/>
    <p:sldId id="286" r:id="rId22"/>
    <p:sldId id="283" r:id="rId23"/>
    <p:sldId id="284" r:id="rId24"/>
    <p:sldId id="285" r:id="rId25"/>
    <p:sldId id="287" r:id="rId26"/>
    <p:sldId id="289" r:id="rId27"/>
    <p:sldId id="288" r:id="rId28"/>
    <p:sldId id="290"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2"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5B2702-A167-46E3-AFC9-1B3642BD2D9B}" type="datetimeFigureOut">
              <a:rPr lang="tr-TR" smtClean="0"/>
              <a:t>29.05.2019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B18E4-671B-49C6-98F0-0FA6F998437F}" type="slidenum">
              <a:rPr lang="tr-TR" smtClean="0"/>
              <a:t>‹#›</a:t>
            </a:fld>
            <a:endParaRPr lang="tr-TR"/>
          </a:p>
        </p:txBody>
      </p:sp>
    </p:spTree>
    <p:extLst>
      <p:ext uri="{BB962C8B-B14F-4D97-AF65-F5344CB8AC3E}">
        <p14:creationId xmlns:p14="http://schemas.microsoft.com/office/powerpoint/2010/main" val="276306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F4CB26-6472-4530-A475-886398BD1B67}" type="slidenum">
              <a:rPr lang="tr-TR" smtClean="0"/>
              <a:pPr/>
              <a:t>10</a:t>
            </a:fld>
            <a:endParaRPr lang="tr-TR"/>
          </a:p>
        </p:txBody>
      </p:sp>
    </p:spTree>
    <p:extLst>
      <p:ext uri="{BB962C8B-B14F-4D97-AF65-F5344CB8AC3E}">
        <p14:creationId xmlns:p14="http://schemas.microsoft.com/office/powerpoint/2010/main" val="31768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pPr/>
              <a:t>29.05.2019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2493154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378723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305968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36248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4268739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387196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788048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1814475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271463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412515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146371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417047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361537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13480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235304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151718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pPr/>
              <a:t>29.05.2019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372022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9.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pPr/>
              <a:t>29.05.2019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pPr/>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cstate="print">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cstate="print">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41952544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03761" y="688769"/>
            <a:ext cx="11317183" cy="4726379"/>
          </a:xfrm>
        </p:spPr>
        <p:txBody>
          <a:bodyPr/>
          <a:lstStyle/>
          <a:p>
            <a:pPr algn="ctr"/>
            <a:r>
              <a:rPr lang="tr-TR" sz="4400" b="1" dirty="0" smtClean="0"/>
              <a:t/>
            </a:r>
            <a:br>
              <a:rPr lang="tr-TR" sz="4400" b="1" dirty="0" smtClean="0"/>
            </a:br>
            <a:r>
              <a:rPr lang="en-US" sz="4400" b="1" dirty="0" smtClean="0"/>
              <a:t>ERASMUS+2018-1-TR-KA201-058001</a:t>
            </a:r>
            <a:br>
              <a:rPr lang="en-US" sz="4400" b="1" dirty="0" smtClean="0"/>
            </a:br>
            <a:r>
              <a:rPr lang="en-US" sz="3200" b="1" dirty="0" smtClean="0"/>
              <a:t>«SMART STEPS FOR PREVENTING CHILD SEXUAL ABUSE»</a:t>
            </a:r>
            <a:br>
              <a:rPr lang="en-US" sz="3200" b="1" dirty="0" smtClean="0"/>
            </a:br>
            <a:r>
              <a:rPr lang="en-US" sz="3200" b="1" dirty="0" smtClean="0"/>
              <a:t/>
            </a:r>
            <a:br>
              <a:rPr lang="en-US" sz="3200" b="1" dirty="0" smtClean="0"/>
            </a:br>
            <a:r>
              <a:rPr lang="en-US" sz="4400" b="1" dirty="0" smtClean="0"/>
              <a:t>TRAINIG OF TRAINERS</a:t>
            </a:r>
            <a:br>
              <a:rPr lang="en-US" sz="4400" b="1" dirty="0" smtClean="0"/>
            </a:br>
            <a:r>
              <a:rPr lang="en-US" sz="4400" b="1" dirty="0" smtClean="0"/>
              <a:t>TURKEY</a:t>
            </a:r>
            <a:br>
              <a:rPr lang="en-US" sz="4400" b="1" dirty="0" smtClean="0"/>
            </a:br>
            <a:r>
              <a:rPr lang="en-US" sz="4400" b="1" dirty="0" smtClean="0"/>
              <a:t/>
            </a:r>
            <a:br>
              <a:rPr lang="en-US" sz="4400" b="1" dirty="0" smtClean="0"/>
            </a:br>
            <a:r>
              <a:rPr lang="en-US" sz="4000" b="1" dirty="0" smtClean="0"/>
              <a:t>17-21 JUNE 2019</a:t>
            </a:r>
            <a:endParaRPr lang="en-US" sz="4000" dirty="0"/>
          </a:p>
        </p:txBody>
      </p:sp>
    </p:spTree>
    <p:extLst>
      <p:ext uri="{BB962C8B-B14F-4D97-AF65-F5344CB8AC3E}">
        <p14:creationId xmlns:p14="http://schemas.microsoft.com/office/powerpoint/2010/main" val="108259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rkek.jpg"/>
          <p:cNvPicPr>
            <a:picLocks noChangeAspect="1"/>
          </p:cNvPicPr>
          <p:nvPr/>
        </p:nvPicPr>
        <p:blipFill>
          <a:blip r:embed="rId3" cstate="print"/>
          <a:stretch>
            <a:fillRect/>
          </a:stretch>
        </p:blipFill>
        <p:spPr>
          <a:xfrm>
            <a:off x="7265167" y="1060174"/>
            <a:ext cx="3628120" cy="4916556"/>
          </a:xfrm>
          <a:prstGeom prst="rect">
            <a:avLst/>
          </a:prstGeom>
        </p:spPr>
      </p:pic>
      <p:pic>
        <p:nvPicPr>
          <p:cNvPr id="5" name="4 Resim" descr="kız.jpg"/>
          <p:cNvPicPr>
            <a:picLocks noChangeAspect="1"/>
          </p:cNvPicPr>
          <p:nvPr/>
        </p:nvPicPr>
        <p:blipFill>
          <a:blip r:embed="rId4" cstate="print"/>
          <a:stretch>
            <a:fillRect/>
          </a:stretch>
        </p:blipFill>
        <p:spPr>
          <a:xfrm>
            <a:off x="1457738" y="861391"/>
            <a:ext cx="3180523" cy="5088834"/>
          </a:xfrm>
          <a:prstGeom prst="rect">
            <a:avLst/>
          </a:prstGeom>
        </p:spPr>
      </p:pic>
      <p:sp>
        <p:nvSpPr>
          <p:cNvPr id="10" name="9 Metin kutusu"/>
          <p:cNvSpPr txBox="1"/>
          <p:nvPr/>
        </p:nvSpPr>
        <p:spPr>
          <a:xfrm>
            <a:off x="5606353" y="364014"/>
            <a:ext cx="804155" cy="369332"/>
          </a:xfrm>
          <a:prstGeom prst="rect">
            <a:avLst/>
          </a:prstGeom>
          <a:noFill/>
        </p:spPr>
        <p:txBody>
          <a:bodyPr wrap="square" rtlCol="0">
            <a:spAutoFit/>
          </a:bodyPr>
          <a:lstStyle/>
          <a:p>
            <a:r>
              <a:rPr lang="tr-TR" dirty="0" err="1" smtClean="0"/>
              <a:t>eyes</a:t>
            </a:r>
            <a:endParaRPr lang="tr-TR" dirty="0"/>
          </a:p>
        </p:txBody>
      </p:sp>
      <p:sp>
        <p:nvSpPr>
          <p:cNvPr id="22" name="21 Metin kutusu"/>
          <p:cNvSpPr txBox="1"/>
          <p:nvPr/>
        </p:nvSpPr>
        <p:spPr>
          <a:xfrm>
            <a:off x="5211270" y="1052736"/>
            <a:ext cx="1118551" cy="369332"/>
          </a:xfrm>
          <a:prstGeom prst="rect">
            <a:avLst/>
          </a:prstGeom>
          <a:noFill/>
        </p:spPr>
        <p:txBody>
          <a:bodyPr wrap="square" rtlCol="0">
            <a:spAutoFit/>
          </a:bodyPr>
          <a:lstStyle/>
          <a:p>
            <a:r>
              <a:rPr lang="tr-TR" dirty="0" err="1" smtClean="0"/>
              <a:t>Nose</a:t>
            </a:r>
            <a:endParaRPr lang="tr-TR" dirty="0"/>
          </a:p>
        </p:txBody>
      </p:sp>
      <p:sp>
        <p:nvSpPr>
          <p:cNvPr id="32" name="31 Metin kutusu"/>
          <p:cNvSpPr txBox="1"/>
          <p:nvPr/>
        </p:nvSpPr>
        <p:spPr>
          <a:xfrm>
            <a:off x="6293259" y="1422068"/>
            <a:ext cx="1265899" cy="369332"/>
          </a:xfrm>
          <a:prstGeom prst="rect">
            <a:avLst/>
          </a:prstGeom>
          <a:noFill/>
        </p:spPr>
        <p:txBody>
          <a:bodyPr wrap="square" rtlCol="0">
            <a:spAutoFit/>
          </a:bodyPr>
          <a:lstStyle/>
          <a:p>
            <a:r>
              <a:rPr lang="tr-TR" dirty="0" err="1" smtClean="0"/>
              <a:t>Mouth</a:t>
            </a:r>
            <a:endParaRPr lang="tr-TR" dirty="0"/>
          </a:p>
        </p:txBody>
      </p:sp>
      <p:sp>
        <p:nvSpPr>
          <p:cNvPr id="37" name="36 Metin kutusu"/>
          <p:cNvSpPr txBox="1"/>
          <p:nvPr/>
        </p:nvSpPr>
        <p:spPr>
          <a:xfrm>
            <a:off x="6008432" y="3275692"/>
            <a:ext cx="707081" cy="369332"/>
          </a:xfrm>
          <a:prstGeom prst="rect">
            <a:avLst/>
          </a:prstGeom>
          <a:noFill/>
        </p:spPr>
        <p:txBody>
          <a:bodyPr wrap="square" rtlCol="0">
            <a:spAutoFit/>
          </a:bodyPr>
          <a:lstStyle/>
          <a:p>
            <a:r>
              <a:rPr lang="tr-TR" dirty="0" err="1" smtClean="0"/>
              <a:t>Arm</a:t>
            </a:r>
            <a:endParaRPr lang="tr-TR" dirty="0"/>
          </a:p>
        </p:txBody>
      </p:sp>
      <p:cxnSp>
        <p:nvCxnSpPr>
          <p:cNvPr id="43" name="42 Düz Bağlayıcı"/>
          <p:cNvCxnSpPr/>
          <p:nvPr/>
        </p:nvCxnSpPr>
        <p:spPr>
          <a:xfrm>
            <a:off x="9168341" y="4293096"/>
            <a:ext cx="1824203" cy="1008112"/>
          </a:xfrm>
          <a:prstGeom prst="line">
            <a:avLst/>
          </a:prstGeom>
          <a:ln w="22225">
            <a:solidFill>
              <a:schemeClr val="accent2">
                <a:lumMod val="50000"/>
              </a:schemeClr>
            </a:solidFill>
            <a:prstDash val="solid"/>
          </a:ln>
        </p:spPr>
        <p:style>
          <a:lnRef idx="1">
            <a:schemeClr val="accent2"/>
          </a:lnRef>
          <a:fillRef idx="0">
            <a:schemeClr val="accent2"/>
          </a:fillRef>
          <a:effectRef idx="0">
            <a:schemeClr val="accent2"/>
          </a:effectRef>
          <a:fontRef idx="minor">
            <a:schemeClr val="tx1"/>
          </a:fontRef>
        </p:style>
      </p:cxnSp>
      <p:sp>
        <p:nvSpPr>
          <p:cNvPr id="51" name="50 Metin kutusu"/>
          <p:cNvSpPr txBox="1"/>
          <p:nvPr/>
        </p:nvSpPr>
        <p:spPr>
          <a:xfrm>
            <a:off x="5711957" y="5075892"/>
            <a:ext cx="1082315" cy="369332"/>
          </a:xfrm>
          <a:prstGeom prst="rect">
            <a:avLst/>
          </a:prstGeom>
          <a:noFill/>
        </p:spPr>
        <p:txBody>
          <a:bodyPr wrap="square" rtlCol="0">
            <a:spAutoFit/>
          </a:bodyPr>
          <a:lstStyle/>
          <a:p>
            <a:r>
              <a:rPr lang="tr-TR" dirty="0" err="1" smtClean="0"/>
              <a:t>Leg</a:t>
            </a:r>
            <a:endParaRPr lang="tr-TR" dirty="0"/>
          </a:p>
        </p:txBody>
      </p:sp>
      <p:sp>
        <p:nvSpPr>
          <p:cNvPr id="56" name="55 Metin kutusu"/>
          <p:cNvSpPr txBox="1"/>
          <p:nvPr/>
        </p:nvSpPr>
        <p:spPr>
          <a:xfrm>
            <a:off x="6020306" y="4139969"/>
            <a:ext cx="1045512" cy="369332"/>
          </a:xfrm>
          <a:prstGeom prst="rect">
            <a:avLst/>
          </a:prstGeom>
          <a:noFill/>
        </p:spPr>
        <p:txBody>
          <a:bodyPr wrap="square" rtlCol="0">
            <a:spAutoFit/>
          </a:bodyPr>
          <a:lstStyle/>
          <a:p>
            <a:r>
              <a:rPr lang="tr-TR" dirty="0" err="1" smtClean="0"/>
              <a:t>hand</a:t>
            </a:r>
            <a:endParaRPr lang="tr-TR" dirty="0"/>
          </a:p>
        </p:txBody>
      </p:sp>
      <p:sp>
        <p:nvSpPr>
          <p:cNvPr id="92" name="91 Metin kutusu"/>
          <p:cNvSpPr txBox="1"/>
          <p:nvPr/>
        </p:nvSpPr>
        <p:spPr>
          <a:xfrm>
            <a:off x="6560194" y="842709"/>
            <a:ext cx="651140" cy="369332"/>
          </a:xfrm>
          <a:prstGeom prst="rect">
            <a:avLst/>
          </a:prstGeom>
          <a:noFill/>
        </p:spPr>
        <p:txBody>
          <a:bodyPr wrap="none" rtlCol="0">
            <a:spAutoFit/>
          </a:bodyPr>
          <a:lstStyle/>
          <a:p>
            <a:r>
              <a:rPr lang="tr-TR" dirty="0" err="1" smtClean="0"/>
              <a:t>ears</a:t>
            </a:r>
            <a:endParaRPr lang="tr-TR" dirty="0"/>
          </a:p>
        </p:txBody>
      </p:sp>
      <p:sp>
        <p:nvSpPr>
          <p:cNvPr id="98" name="97 Metin kutusu"/>
          <p:cNvSpPr txBox="1"/>
          <p:nvPr/>
        </p:nvSpPr>
        <p:spPr>
          <a:xfrm>
            <a:off x="5698450" y="2483604"/>
            <a:ext cx="862737" cy="369332"/>
          </a:xfrm>
          <a:prstGeom prst="rect">
            <a:avLst/>
          </a:prstGeom>
          <a:noFill/>
        </p:spPr>
        <p:txBody>
          <a:bodyPr wrap="none" rtlCol="0">
            <a:spAutoFit/>
          </a:bodyPr>
          <a:lstStyle/>
          <a:p>
            <a:r>
              <a:rPr lang="tr-TR" dirty="0" err="1" smtClean="0"/>
              <a:t>Breast</a:t>
            </a:r>
            <a:endParaRPr lang="tr-TR" dirty="0"/>
          </a:p>
        </p:txBody>
      </p:sp>
      <p:sp>
        <p:nvSpPr>
          <p:cNvPr id="103" name="102 Metin kutusu"/>
          <p:cNvSpPr txBox="1"/>
          <p:nvPr/>
        </p:nvSpPr>
        <p:spPr>
          <a:xfrm>
            <a:off x="335361" y="5229200"/>
            <a:ext cx="1003801" cy="369332"/>
          </a:xfrm>
          <a:prstGeom prst="rect">
            <a:avLst/>
          </a:prstGeom>
          <a:noFill/>
        </p:spPr>
        <p:txBody>
          <a:bodyPr wrap="none" rtlCol="0">
            <a:spAutoFit/>
          </a:bodyPr>
          <a:lstStyle/>
          <a:p>
            <a:r>
              <a:rPr lang="tr-TR" dirty="0" err="1" smtClean="0"/>
              <a:t>Vagina</a:t>
            </a:r>
            <a:endParaRPr lang="tr-TR" dirty="0"/>
          </a:p>
        </p:txBody>
      </p:sp>
      <p:sp>
        <p:nvSpPr>
          <p:cNvPr id="105" name="104 Metin kutusu"/>
          <p:cNvSpPr txBox="1"/>
          <p:nvPr/>
        </p:nvSpPr>
        <p:spPr>
          <a:xfrm>
            <a:off x="10896533" y="5301208"/>
            <a:ext cx="748923" cy="369332"/>
          </a:xfrm>
          <a:prstGeom prst="rect">
            <a:avLst/>
          </a:prstGeom>
          <a:noFill/>
        </p:spPr>
        <p:txBody>
          <a:bodyPr wrap="none" rtlCol="0">
            <a:spAutoFit/>
          </a:bodyPr>
          <a:lstStyle/>
          <a:p>
            <a:r>
              <a:rPr lang="tr-TR" dirty="0" smtClean="0"/>
              <a:t>Penis</a:t>
            </a:r>
            <a:endParaRPr lang="tr-TR" dirty="0"/>
          </a:p>
        </p:txBody>
      </p:sp>
      <p:sp>
        <p:nvSpPr>
          <p:cNvPr id="106" name="105 Metin kutusu"/>
          <p:cNvSpPr txBox="1"/>
          <p:nvPr/>
        </p:nvSpPr>
        <p:spPr>
          <a:xfrm>
            <a:off x="5068828" y="3991126"/>
            <a:ext cx="676788" cy="369332"/>
          </a:xfrm>
          <a:prstGeom prst="rect">
            <a:avLst/>
          </a:prstGeom>
          <a:noFill/>
        </p:spPr>
        <p:txBody>
          <a:bodyPr wrap="none" rtlCol="0">
            <a:spAutoFit/>
          </a:bodyPr>
          <a:lstStyle/>
          <a:p>
            <a:r>
              <a:rPr lang="tr-TR" dirty="0" err="1" smtClean="0"/>
              <a:t>Foot</a:t>
            </a:r>
            <a:endParaRPr lang="tr-TR" dirty="0"/>
          </a:p>
        </p:txBody>
      </p:sp>
      <p:cxnSp>
        <p:nvCxnSpPr>
          <p:cNvPr id="36" name="42 Düz Bağlayıcı"/>
          <p:cNvCxnSpPr/>
          <p:nvPr/>
        </p:nvCxnSpPr>
        <p:spPr>
          <a:xfrm flipH="1">
            <a:off x="1199456" y="4079806"/>
            <a:ext cx="1803712" cy="1180753"/>
          </a:xfrm>
          <a:prstGeom prst="line">
            <a:avLst/>
          </a:prstGeom>
          <a:ln w="22225">
            <a:solidFill>
              <a:schemeClr val="accent2">
                <a:lumMod val="50000"/>
              </a:schemeClr>
            </a:solidFill>
            <a:prstDash val="solid"/>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90837" y="1209771"/>
            <a:ext cx="8946541" cy="4195481"/>
          </a:xfrm>
        </p:spPr>
        <p:txBody>
          <a:bodyPr/>
          <a:lstStyle/>
          <a:p>
            <a:r>
              <a:rPr lang="en-US" altLang="tr-TR" sz="2800" b="1" dirty="0" smtClean="0">
                <a:latin typeface="+mn-lt"/>
                <a:ea typeface="Times New Roman" panose="02020603050405020304" pitchFamily="18" charset="0"/>
                <a:cs typeface="Times New Roman" panose="02020603050405020304" pitchFamily="18" charset="0"/>
              </a:rPr>
              <a:t>“</a:t>
            </a:r>
            <a:r>
              <a:rPr lang="en-US" altLang="tr-TR" sz="2800" dirty="0" smtClean="0">
                <a:latin typeface="+mn-lt"/>
                <a:ea typeface="Times New Roman" panose="02020603050405020304" pitchFamily="18" charset="0"/>
                <a:cs typeface="Courier New" panose="02070309020205020404" pitchFamily="49" charset="0"/>
              </a:rPr>
              <a:t>Kids, our breasts, legs and our buttocks are our special areas</a:t>
            </a:r>
            <a:r>
              <a:rPr lang="en-US" altLang="tr-TR" sz="2800" b="1" dirty="0" smtClean="0">
                <a:latin typeface="+mn-lt"/>
                <a:ea typeface="Times New Roman" panose="02020603050405020304" pitchFamily="18" charset="0"/>
                <a:cs typeface="Times New Roman" panose="02020603050405020304" pitchFamily="18" charset="0"/>
              </a:rPr>
              <a:t>.”</a:t>
            </a:r>
            <a:r>
              <a:rPr lang="en-US" altLang="tr-TR" sz="2800" dirty="0" smtClean="0">
                <a:latin typeface="+mn-lt"/>
                <a:ea typeface="Times New Roman" panose="02020603050405020304" pitchFamily="18" charset="0"/>
                <a:cs typeface="Times New Roman" panose="02020603050405020304" pitchFamily="18" charset="0"/>
              </a:rPr>
              <a:t>   </a:t>
            </a:r>
            <a:r>
              <a:rPr lang="en-US" altLang="tr-TR" sz="2800" dirty="0" smtClean="0">
                <a:latin typeface="+mn-lt"/>
                <a:ea typeface="Times New Roman" panose="02020603050405020304" pitchFamily="18" charset="0"/>
                <a:cs typeface="Courier New" panose="02070309020205020404" pitchFamily="49" charset="0"/>
              </a:rPr>
              <a:t/>
            </a:r>
            <a:br>
              <a:rPr lang="en-US" altLang="tr-TR" sz="2800" dirty="0" smtClean="0">
                <a:latin typeface="+mn-lt"/>
                <a:ea typeface="Times New Roman" panose="02020603050405020304" pitchFamily="18" charset="0"/>
                <a:cs typeface="Courier New" panose="02070309020205020404" pitchFamily="49" charset="0"/>
              </a:rPr>
            </a:br>
            <a:r>
              <a:rPr lang="en-US" altLang="tr-TR" sz="2800" dirty="0" smtClean="0">
                <a:latin typeface="+mn-lt"/>
                <a:ea typeface="Times New Roman" panose="02020603050405020304" pitchFamily="18" charset="0"/>
                <a:cs typeface="Arial" panose="020B0604020202020204" pitchFamily="34" charset="0"/>
              </a:rPr>
              <a:t>Previously prepared and crafted</a:t>
            </a:r>
            <a:r>
              <a:rPr lang="en-US" altLang="tr-TR" sz="2800" dirty="0" smtClean="0">
                <a:latin typeface="+mn-lt"/>
                <a:ea typeface="Times New Roman" panose="02020603050405020304" pitchFamily="18" charset="0"/>
                <a:cs typeface="Times New Roman" panose="02020603050405020304" pitchFamily="18" charset="0"/>
              </a:rPr>
              <a:t> </a:t>
            </a:r>
            <a:r>
              <a:rPr lang="en-US" altLang="tr-TR" sz="2800" dirty="0" smtClean="0">
                <a:latin typeface="+mn-lt"/>
                <a:ea typeface="Times New Roman" panose="02020603050405020304" pitchFamily="18" charset="0"/>
                <a:cs typeface="Courier New" panose="02070309020205020404" pitchFamily="49" charset="0"/>
              </a:rPr>
              <a:t>paper babies and their clothes are distributed according to their sex. </a:t>
            </a:r>
            <a:r>
              <a:rPr lang="en-US" altLang="tr-TR" sz="2800" dirty="0" smtClean="0">
                <a:latin typeface="+mn-lt"/>
                <a:ea typeface="Times New Roman" panose="02020603050405020304" pitchFamily="18" charset="0"/>
                <a:cs typeface="Times New Roman" panose="02020603050405020304" pitchFamily="18" charset="0"/>
              </a:rPr>
              <a:t>atch1(a-b-c-d) </a:t>
            </a:r>
            <a:r>
              <a:rPr lang="en-US" altLang="tr-TR" sz="2800" b="1" dirty="0" smtClean="0">
                <a:latin typeface="+mn-lt"/>
                <a:ea typeface="Times New Roman" panose="02020603050405020304" pitchFamily="18" charset="0"/>
                <a:cs typeface="Times New Roman" panose="02020603050405020304" pitchFamily="18" charset="0"/>
              </a:rPr>
              <a:t>“</a:t>
            </a:r>
            <a:r>
              <a:rPr lang="en-US" altLang="tr-TR" sz="2800" dirty="0" smtClean="0">
                <a:latin typeface="+mn-lt"/>
                <a:ea typeface="Times New Roman" panose="02020603050405020304" pitchFamily="18" charset="0"/>
                <a:cs typeface="Courier New" panose="02070309020205020404" pitchFamily="49" charset="0"/>
              </a:rPr>
              <a:t>Dress up the clothes for the special areas of babies, than stick them </a:t>
            </a:r>
            <a:r>
              <a:rPr lang="en-US" altLang="tr-TR" sz="2800" b="1" dirty="0" smtClean="0">
                <a:latin typeface="+mn-lt"/>
                <a:ea typeface="Times New Roman" panose="02020603050405020304" pitchFamily="18" charset="0"/>
                <a:cs typeface="Times New Roman" panose="02020603050405020304" pitchFamily="18" charset="0"/>
              </a:rPr>
              <a:t>. Let’s color the clothes of the baby. </a:t>
            </a:r>
            <a:r>
              <a:rPr lang="en-US" altLang="tr-TR" sz="2800" dirty="0" smtClean="0">
                <a:latin typeface="+mn-lt"/>
                <a:ea typeface="Times New Roman" panose="02020603050405020304" pitchFamily="18" charset="0"/>
                <a:cs typeface="Times New Roman" panose="02020603050405020304" pitchFamily="18" charset="0"/>
              </a:rPr>
              <a:t>Let the pupil color the body of the babies if they want. Do not  collect the babies after the application</a:t>
            </a:r>
            <a:r>
              <a:rPr lang="tr-TR" altLang="tr-TR" sz="2800" dirty="0" smtClean="0">
                <a:latin typeface="+mn-lt"/>
                <a:ea typeface="Times New Roman" panose="02020603050405020304" pitchFamily="18" charset="0"/>
                <a:cs typeface="Times New Roman" panose="02020603050405020304" pitchFamily="18" charset="0"/>
              </a:rPr>
              <a:t>.</a:t>
            </a:r>
            <a:r>
              <a:rPr lang="tr-TR" altLang="tr-TR" sz="2800" dirty="0" smtClean="0">
                <a:latin typeface="+mn-lt"/>
              </a:rPr>
              <a:t> </a:t>
            </a:r>
            <a:endParaRPr lang="tr-TR" altLang="tr-TR" sz="2800" dirty="0">
              <a:latin typeface="+mn-lt"/>
            </a:endParaRP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rkek.jpg"/>
          <p:cNvPicPr>
            <a:picLocks noGrp="1" noChangeAspect="1"/>
          </p:cNvPicPr>
          <p:nvPr>
            <p:ph idx="1"/>
          </p:nvPr>
        </p:nvPicPr>
        <p:blipFill>
          <a:blip r:embed="rId2" cstate="print"/>
          <a:stretch>
            <a:fillRect/>
          </a:stretch>
        </p:blipFill>
        <p:spPr>
          <a:xfrm>
            <a:off x="1098714" y="1668325"/>
            <a:ext cx="2426363" cy="3937345"/>
          </a:xfrm>
          <a:prstGeom prst="rect">
            <a:avLst/>
          </a:prstGeom>
        </p:spPr>
      </p:pic>
      <p:pic>
        <p:nvPicPr>
          <p:cNvPr id="5" name="4 Resim" descr="kız.jpg"/>
          <p:cNvPicPr>
            <a:picLocks noChangeAspect="1"/>
          </p:cNvPicPr>
          <p:nvPr/>
        </p:nvPicPr>
        <p:blipFill>
          <a:blip r:embed="rId3" cstate="print"/>
          <a:stretch>
            <a:fillRect/>
          </a:stretch>
        </p:blipFill>
        <p:spPr>
          <a:xfrm>
            <a:off x="6520069" y="1669773"/>
            <a:ext cx="2544419" cy="3882888"/>
          </a:xfrm>
          <a:prstGeom prst="rect">
            <a:avLst/>
          </a:prstGeom>
        </p:spPr>
      </p:pic>
      <p:sp>
        <p:nvSpPr>
          <p:cNvPr id="6" name="5 Oval"/>
          <p:cNvSpPr/>
          <p:nvPr/>
        </p:nvSpPr>
        <p:spPr>
          <a:xfrm>
            <a:off x="7580244" y="3869634"/>
            <a:ext cx="410817" cy="344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Oval"/>
          <p:cNvSpPr/>
          <p:nvPr/>
        </p:nvSpPr>
        <p:spPr>
          <a:xfrm>
            <a:off x="7805529" y="3107635"/>
            <a:ext cx="371061" cy="344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Oval"/>
          <p:cNvSpPr/>
          <p:nvPr/>
        </p:nvSpPr>
        <p:spPr>
          <a:xfrm>
            <a:off x="7388087" y="3081131"/>
            <a:ext cx="337931" cy="344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Oval"/>
          <p:cNvSpPr/>
          <p:nvPr/>
        </p:nvSpPr>
        <p:spPr>
          <a:xfrm>
            <a:off x="2087216" y="3949147"/>
            <a:ext cx="371061" cy="344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erkekarka.jpg"/>
          <p:cNvPicPr>
            <a:picLocks noGrp="1" noChangeAspect="1"/>
          </p:cNvPicPr>
          <p:nvPr>
            <p:ph idx="1"/>
          </p:nvPr>
        </p:nvPicPr>
        <p:blipFill>
          <a:blip r:embed="rId2" cstate="print"/>
          <a:stretch>
            <a:fillRect/>
          </a:stretch>
        </p:blipFill>
        <p:spPr>
          <a:xfrm>
            <a:off x="2014330" y="1456290"/>
            <a:ext cx="2474819" cy="4195762"/>
          </a:xfrm>
          <a:prstGeom prst="rect">
            <a:avLst/>
          </a:prstGeom>
        </p:spPr>
      </p:pic>
      <p:pic>
        <p:nvPicPr>
          <p:cNvPr id="5" name="4 Resim" descr="kızarka.jpg"/>
          <p:cNvPicPr>
            <a:picLocks noChangeAspect="1"/>
          </p:cNvPicPr>
          <p:nvPr/>
        </p:nvPicPr>
        <p:blipFill>
          <a:blip r:embed="rId3" cstate="print"/>
          <a:stretch>
            <a:fillRect/>
          </a:stretch>
        </p:blipFill>
        <p:spPr>
          <a:xfrm>
            <a:off x="6642045" y="1417982"/>
            <a:ext cx="2647730" cy="4267201"/>
          </a:xfrm>
          <a:prstGeom prst="rect">
            <a:avLst/>
          </a:prstGeom>
        </p:spPr>
      </p:pic>
      <p:sp>
        <p:nvSpPr>
          <p:cNvPr id="6" name="5 Oval"/>
          <p:cNvSpPr/>
          <p:nvPr/>
        </p:nvSpPr>
        <p:spPr>
          <a:xfrm>
            <a:off x="7474227" y="3869634"/>
            <a:ext cx="914400" cy="516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Oval"/>
          <p:cNvSpPr/>
          <p:nvPr/>
        </p:nvSpPr>
        <p:spPr>
          <a:xfrm>
            <a:off x="2816086" y="3796747"/>
            <a:ext cx="828262" cy="516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24395" y="724395"/>
            <a:ext cx="10402784" cy="4963885"/>
          </a:xfrm>
        </p:spPr>
        <p:txBody>
          <a:bodyPr>
            <a:normAutofit lnSpcReduction="10000"/>
          </a:bodyPr>
          <a:lstStyle/>
          <a:p>
            <a:pPr marL="0" indent="0">
              <a:buNone/>
            </a:pPr>
            <a:r>
              <a:rPr lang="en-US" altLang="tr-TR" sz="2600" dirty="0" smtClean="0">
                <a:latin typeface="+mn-lt"/>
                <a:ea typeface="Times New Roman" panose="02020603050405020304" pitchFamily="18" charset="0"/>
                <a:cs typeface="Times New Roman" panose="02020603050405020304" pitchFamily="18" charset="0"/>
              </a:rPr>
              <a:t>After everybody finishes the presenter says </a:t>
            </a:r>
          </a:p>
          <a:p>
            <a:r>
              <a:rPr lang="en-US" altLang="tr-TR" sz="2600" b="1" dirty="0" smtClean="0">
                <a:latin typeface="+mn-lt"/>
                <a:ea typeface="Times New Roman" panose="02020603050405020304" pitchFamily="18" charset="0"/>
                <a:cs typeface="Times New Roman" panose="02020603050405020304" pitchFamily="18" charset="0"/>
              </a:rPr>
              <a:t>“</a:t>
            </a:r>
            <a:r>
              <a:rPr lang="en-US" altLang="tr-TR" sz="2600" dirty="0" smtClean="0">
                <a:latin typeface="+mn-lt"/>
                <a:ea typeface="Times New Roman" panose="02020603050405020304" pitchFamily="18" charset="0"/>
                <a:cs typeface="Courier New" panose="02070309020205020404" pitchFamily="49" charset="0"/>
              </a:rPr>
              <a:t>No one should touch the special areas where children wear clothes.</a:t>
            </a:r>
            <a:r>
              <a:rPr lang="en-US" altLang="tr-TR" sz="2600" b="1" dirty="0" smtClean="0">
                <a:latin typeface="+mn-lt"/>
                <a:ea typeface="Times New Roman" panose="02020603050405020304" pitchFamily="18" charset="0"/>
                <a:cs typeface="Times New Roman" panose="02020603050405020304" pitchFamily="18" charset="0"/>
              </a:rPr>
              <a:t> </a:t>
            </a:r>
            <a:r>
              <a:rPr lang="en-US" altLang="tr-TR" sz="2600" dirty="0" smtClean="0">
                <a:latin typeface="+mn-lt"/>
                <a:ea typeface="Times New Roman" panose="02020603050405020304" pitchFamily="18" charset="0"/>
                <a:cs typeface="Courier New" panose="02070309020205020404" pitchFamily="49" charset="0"/>
              </a:rPr>
              <a:t>But sometimes when your parents and people they allow may touch special areas to help you while you dress up or  you're in the bathroom.</a:t>
            </a:r>
            <a:r>
              <a:rPr lang="en-US" altLang="tr-TR" sz="2600" dirty="0" smtClean="0">
                <a:latin typeface="+mn-lt"/>
                <a:ea typeface="Times New Roman" panose="02020603050405020304" pitchFamily="18" charset="0"/>
                <a:cs typeface="Times New Roman" panose="02020603050405020304" pitchFamily="18" charset="0"/>
              </a:rPr>
              <a:t/>
            </a:r>
            <a:br>
              <a:rPr lang="en-US" altLang="tr-TR" sz="2600" dirty="0" smtClean="0">
                <a:latin typeface="+mn-lt"/>
                <a:ea typeface="Times New Roman" panose="02020603050405020304" pitchFamily="18" charset="0"/>
                <a:cs typeface="Times New Roman" panose="02020603050405020304" pitchFamily="18" charset="0"/>
              </a:rPr>
            </a:br>
            <a:r>
              <a:rPr lang="en-US" altLang="tr-TR" sz="2600" dirty="0" smtClean="0">
                <a:latin typeface="+mn-lt"/>
                <a:ea typeface="Times New Roman" panose="02020603050405020304" pitchFamily="18" charset="0"/>
                <a:cs typeface="Arial" panose="020B0604020202020204" pitchFamily="34" charset="0"/>
              </a:rPr>
              <a:t>Presenter asks </a:t>
            </a:r>
          </a:p>
          <a:p>
            <a:r>
              <a:rPr lang="en-US" altLang="tr-TR" sz="2600" dirty="0" smtClean="0">
                <a:latin typeface="+mn-lt"/>
                <a:ea typeface="Times New Roman" panose="02020603050405020304" pitchFamily="18" charset="0"/>
                <a:cs typeface="Arial" panose="020B0604020202020204" pitchFamily="34" charset="0"/>
              </a:rPr>
              <a:t>”You also have a special area that is not covered by clothes, do you know where this is?</a:t>
            </a:r>
            <a:r>
              <a:rPr lang="tr-TR" altLang="tr-TR" sz="2600" dirty="0">
                <a:latin typeface="+mn-lt"/>
                <a:ea typeface="Times New Roman" panose="02020603050405020304" pitchFamily="18" charset="0"/>
              </a:rPr>
              <a:t> </a:t>
            </a:r>
            <a:r>
              <a:rPr lang="tr-TR" altLang="tr-TR" sz="2600" dirty="0" smtClean="0">
                <a:latin typeface="+mn-lt"/>
                <a:ea typeface="Times New Roman" panose="02020603050405020304" pitchFamily="18" charset="0"/>
              </a:rPr>
              <a:t>A</a:t>
            </a:r>
            <a:r>
              <a:rPr lang="en-US" altLang="tr-TR" sz="2600" dirty="0" err="1" smtClean="0">
                <a:latin typeface="+mn-lt"/>
                <a:ea typeface="Times New Roman" panose="02020603050405020304" pitchFamily="18" charset="0"/>
              </a:rPr>
              <a:t>fter</a:t>
            </a:r>
            <a:r>
              <a:rPr lang="en-US" altLang="tr-TR" sz="2600" dirty="0" smtClean="0">
                <a:latin typeface="+mn-lt"/>
                <a:ea typeface="Times New Roman" panose="02020603050405020304" pitchFamily="18" charset="0"/>
              </a:rPr>
              <a:t> the answers , presenter points to the lips and says </a:t>
            </a:r>
          </a:p>
          <a:p>
            <a:r>
              <a:rPr lang="en-US" altLang="tr-TR" sz="2600" dirty="0" smtClean="0">
                <a:latin typeface="+mn-lt"/>
                <a:ea typeface="Times New Roman" panose="02020603050405020304" pitchFamily="18" charset="0"/>
              </a:rPr>
              <a:t>“</a:t>
            </a:r>
            <a:r>
              <a:rPr lang="en-US" altLang="tr-TR" sz="2600" b="1" dirty="0" smtClean="0">
                <a:latin typeface="+mn-lt"/>
                <a:ea typeface="Times New Roman" panose="02020603050405020304" pitchFamily="18" charset="0"/>
              </a:rPr>
              <a:t>They are lips” “</a:t>
            </a:r>
            <a:r>
              <a:rPr lang="en-US" altLang="tr-TR" sz="2600" b="1" dirty="0" smtClean="0">
                <a:latin typeface="+mn-lt"/>
                <a:ea typeface="Times New Roman" panose="02020603050405020304" pitchFamily="18" charset="0"/>
                <a:cs typeface="Arial" panose="020B0604020202020204" pitchFamily="34" charset="0"/>
              </a:rPr>
              <a:t>Children should not be kissed from their lips</a:t>
            </a:r>
            <a:r>
              <a:rPr lang="en-US" altLang="tr-TR" sz="2600" b="1" dirty="0" smtClean="0">
                <a:latin typeface="+mn-lt"/>
                <a:ea typeface="Times New Roman" panose="02020603050405020304" pitchFamily="18" charset="0"/>
              </a:rPr>
              <a:t>.</a:t>
            </a:r>
            <a:r>
              <a:rPr lang="tr-TR" altLang="tr-TR" sz="2600" b="1" dirty="0" smtClean="0">
                <a:latin typeface="+mn-lt"/>
                <a:ea typeface="Times New Roman" panose="02020603050405020304" pitchFamily="18" charset="0"/>
              </a:rPr>
              <a:t> </a:t>
            </a:r>
            <a:r>
              <a:rPr lang="en-US" sz="2600" b="1" dirty="0" smtClean="0">
                <a:latin typeface="+mn-lt"/>
              </a:rPr>
              <a:t>You have learned nobody can kiss you on your lips. Please also share this information with your parents</a:t>
            </a:r>
            <a:r>
              <a:rPr lang="en-US" sz="2600" dirty="0" smtClean="0">
                <a:latin typeface="+mn-lt"/>
              </a:rPr>
              <a:t>.»</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3200" dirty="0" smtClean="0"/>
              <a:t>THE FARRY TALE OF BUNNY AND TRAITOR WOLF</a:t>
            </a:r>
            <a:endParaRPr lang="tr-TR" sz="3200" dirty="0"/>
          </a:p>
        </p:txBody>
      </p:sp>
      <p:pic>
        <p:nvPicPr>
          <p:cNvPr id="4" name="3 İçerik Yer Tutucusu"/>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7503" y="1371462"/>
            <a:ext cx="4185286" cy="4195763"/>
          </a:xfrm>
          <a:prstGeom prst="rect">
            <a:avLst/>
          </a:prstGeom>
        </p:spPr>
      </p:pic>
      <p:sp>
        <p:nvSpPr>
          <p:cNvPr id="5" name="4 İçerik Yer Tutucusu"/>
          <p:cNvSpPr>
            <a:spLocks noGrp="1"/>
          </p:cNvSpPr>
          <p:nvPr>
            <p:ph sz="half" idx="2"/>
          </p:nvPr>
        </p:nvSpPr>
        <p:spPr>
          <a:xfrm>
            <a:off x="5654493" y="1444488"/>
            <a:ext cx="4396341" cy="4055164"/>
          </a:xfrm>
        </p:spPr>
        <p:txBody>
          <a:bodyPr/>
          <a:lstStyle/>
          <a:p>
            <a:r>
              <a:rPr lang="en-US" dirty="0" smtClean="0"/>
              <a:t>One day little bunny went out to play outside. While playing , he went  further from his friends.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646111" y="452718"/>
            <a:ext cx="9404723" cy="660465"/>
          </a:xfrm>
        </p:spPr>
        <p:txBody>
          <a:bodyPr/>
          <a:lstStyle/>
          <a:p>
            <a:endParaRPr lang="tr-TR" dirty="0"/>
          </a:p>
        </p:txBody>
      </p:sp>
      <p:sp>
        <p:nvSpPr>
          <p:cNvPr id="6" name="5 İçerik Yer Tutucusu"/>
          <p:cNvSpPr>
            <a:spLocks noGrp="1"/>
          </p:cNvSpPr>
          <p:nvPr>
            <p:ph sz="half" idx="2"/>
          </p:nvPr>
        </p:nvSpPr>
        <p:spPr>
          <a:xfrm>
            <a:off x="5720753" y="1486249"/>
            <a:ext cx="4218377" cy="3668847"/>
          </a:xfrm>
        </p:spPr>
        <p:txBody>
          <a:bodyPr/>
          <a:lstStyle/>
          <a:p>
            <a:r>
              <a:rPr lang="en-US" dirty="0" smtClean="0"/>
              <a:t>Seeing him alone a wolf approached.</a:t>
            </a:r>
          </a:p>
          <a:p>
            <a:r>
              <a:rPr lang="en-US" dirty="0" smtClean="0"/>
              <a:t>	</a:t>
            </a:r>
          </a:p>
          <a:p>
            <a:r>
              <a:rPr lang="en-US" dirty="0" smtClean="0"/>
              <a:t>- “</a:t>
            </a:r>
            <a:r>
              <a:rPr lang="en-US" dirty="0" err="1" smtClean="0"/>
              <a:t>Ooooh</a:t>
            </a:r>
            <a:r>
              <a:rPr lang="en-US" dirty="0" smtClean="0"/>
              <a:t> Little bunny How are you? What are you doing here on your own? Let’s w</a:t>
            </a:r>
            <a:r>
              <a:rPr lang="tr-TR" dirty="0" smtClean="0"/>
              <a:t>a</a:t>
            </a:r>
            <a:r>
              <a:rPr lang="en-US" dirty="0" err="1" smtClean="0"/>
              <a:t>lk</a:t>
            </a:r>
            <a:r>
              <a:rPr lang="en-US" dirty="0" smtClean="0"/>
              <a:t> around together”  the wolf said. </a:t>
            </a:r>
          </a:p>
          <a:p>
            <a:r>
              <a:rPr lang="en-US" dirty="0" err="1" smtClean="0"/>
              <a:t>Litt</a:t>
            </a:r>
            <a:r>
              <a:rPr lang="tr-TR" dirty="0" smtClean="0"/>
              <a:t>le</a:t>
            </a:r>
            <a:r>
              <a:rPr lang="en-US" dirty="0" smtClean="0"/>
              <a:t> bunny was afraid a bit at the b</a:t>
            </a:r>
            <a:r>
              <a:rPr lang="tr-TR" dirty="0" smtClean="0"/>
              <a:t>e</a:t>
            </a:r>
            <a:r>
              <a:rPr lang="en-US" dirty="0" smtClean="0"/>
              <a:t>ginning but later,</a:t>
            </a:r>
          </a:p>
          <a:p>
            <a:r>
              <a:rPr lang="en-US" dirty="0" smtClean="0"/>
              <a:t>- “Ok” he said.</a:t>
            </a:r>
          </a:p>
          <a:p>
            <a:endParaRPr lang="tr-TR" dirty="0"/>
          </a:p>
        </p:txBody>
      </p:sp>
      <p:pic>
        <p:nvPicPr>
          <p:cNvPr id="7" name="6 İçerik Yer Tutucusu"/>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36285" y="1437723"/>
            <a:ext cx="4185286" cy="41957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646111" y="0"/>
            <a:ext cx="9404723" cy="1400530"/>
          </a:xfrm>
        </p:spPr>
        <p:txBody>
          <a:bodyPr/>
          <a:lstStyle/>
          <a:p>
            <a:endParaRPr lang="tr-TR"/>
          </a:p>
        </p:txBody>
      </p:sp>
      <p:sp>
        <p:nvSpPr>
          <p:cNvPr id="6" name="5 İçerik Yer Tutucusu"/>
          <p:cNvSpPr>
            <a:spLocks noGrp="1"/>
          </p:cNvSpPr>
          <p:nvPr>
            <p:ph sz="half" idx="2"/>
          </p:nvPr>
        </p:nvSpPr>
        <p:spPr>
          <a:xfrm>
            <a:off x="5734006" y="1539257"/>
            <a:ext cx="4396341" cy="4200245"/>
          </a:xfrm>
        </p:spPr>
        <p:txBody>
          <a:bodyPr/>
          <a:lstStyle/>
          <a:p>
            <a:r>
              <a:rPr lang="en-US" dirty="0" smtClean="0"/>
              <a:t>The wolf was very happy to hear that and gave him an apple. </a:t>
            </a:r>
          </a:p>
          <a:p>
            <a:r>
              <a:rPr lang="en-US" dirty="0" smtClean="0"/>
              <a:t>-“come on take this apple , you should be hungry” the wolf said. </a:t>
            </a:r>
          </a:p>
          <a:p>
            <a:endParaRPr lang="en-US" dirty="0"/>
          </a:p>
        </p:txBody>
      </p:sp>
      <p:pic>
        <p:nvPicPr>
          <p:cNvPr id="7" name="6 İçerik Yer Tutucusu"/>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51971" y="1490731"/>
            <a:ext cx="4185286" cy="41957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3833" y="-302656"/>
            <a:ext cx="9404723" cy="1400530"/>
          </a:xfrm>
        </p:spPr>
        <p:txBody>
          <a:bodyPr/>
          <a:lstStyle/>
          <a:p>
            <a:endParaRPr lang="tr-TR"/>
          </a:p>
        </p:txBody>
      </p:sp>
      <p:sp>
        <p:nvSpPr>
          <p:cNvPr id="4" name="3 İçerik Yer Tutucusu"/>
          <p:cNvSpPr>
            <a:spLocks noGrp="1"/>
          </p:cNvSpPr>
          <p:nvPr>
            <p:ph sz="half" idx="2"/>
          </p:nvPr>
        </p:nvSpPr>
        <p:spPr>
          <a:xfrm>
            <a:off x="5654493" y="1618770"/>
            <a:ext cx="4396341" cy="4200245"/>
          </a:xfrm>
        </p:spPr>
        <p:txBody>
          <a:bodyPr/>
          <a:lstStyle/>
          <a:p>
            <a:r>
              <a:rPr lang="en-US" dirty="0" smtClean="0"/>
              <a:t>Little bun</a:t>
            </a:r>
            <a:r>
              <a:rPr lang="tr-TR" dirty="0" smtClean="0"/>
              <a:t>n</a:t>
            </a:r>
            <a:r>
              <a:rPr lang="en-US" dirty="0" smtClean="0"/>
              <a:t>y took the apple and stared to eat it. While the wolf wanted to hold his hand the bunny felt very nervous. Because his mom always said it was wrong to touch somebody that he didn’t know. Suddenly he remembered not to take anything from strangers. He </a:t>
            </a:r>
            <a:r>
              <a:rPr lang="en-US" dirty="0" err="1" smtClean="0"/>
              <a:t>throwed</a:t>
            </a:r>
            <a:r>
              <a:rPr lang="en-US" dirty="0" smtClean="0"/>
              <a:t> the apple </a:t>
            </a:r>
            <a:r>
              <a:rPr lang="en-US" dirty="0" err="1" smtClean="0"/>
              <a:t>immediat</a:t>
            </a:r>
            <a:r>
              <a:rPr lang="tr-TR" dirty="0" smtClean="0"/>
              <a:t>e</a:t>
            </a:r>
            <a:r>
              <a:rPr lang="en-US" dirty="0" err="1" smtClean="0"/>
              <a:t>ly</a:t>
            </a:r>
            <a:r>
              <a:rPr lang="en-US" dirty="0" smtClean="0"/>
              <a:t>.</a:t>
            </a:r>
          </a:p>
          <a:p>
            <a:endParaRPr lang="tr-TR" dirty="0"/>
          </a:p>
        </p:txBody>
      </p:sp>
      <p:pic>
        <p:nvPicPr>
          <p:cNvPr id="5" name="4 İçerik Yer Tutucusu"/>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59206" y="1596749"/>
            <a:ext cx="4185286" cy="419576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6111" y="452718"/>
            <a:ext cx="9404723" cy="832743"/>
          </a:xfrm>
        </p:spPr>
        <p:txBody>
          <a:bodyPr/>
          <a:lstStyle/>
          <a:p>
            <a:endParaRPr lang="tr-TR" dirty="0"/>
          </a:p>
        </p:txBody>
      </p:sp>
      <p:sp>
        <p:nvSpPr>
          <p:cNvPr id="4" name="3 İçerik Yer Tutucusu"/>
          <p:cNvSpPr>
            <a:spLocks noGrp="1"/>
          </p:cNvSpPr>
          <p:nvPr>
            <p:ph sz="half" idx="2"/>
          </p:nvPr>
        </p:nvSpPr>
        <p:spPr>
          <a:xfrm>
            <a:off x="5760511" y="1512753"/>
            <a:ext cx="4396341" cy="4200245"/>
          </a:xfrm>
        </p:spPr>
        <p:txBody>
          <a:bodyPr/>
          <a:lstStyle/>
          <a:p>
            <a:r>
              <a:rPr lang="en-US" dirty="0" smtClean="0"/>
              <a:t>Patting on his head the wolf said</a:t>
            </a:r>
          </a:p>
          <a:p>
            <a:r>
              <a:rPr lang="en-US" dirty="0" smtClean="0"/>
              <a:t>-“How smart you are” and went on tricking him </a:t>
            </a:r>
          </a:p>
          <a:p>
            <a:endParaRPr lang="tr-TR" dirty="0"/>
          </a:p>
        </p:txBody>
      </p:sp>
      <p:pic>
        <p:nvPicPr>
          <p:cNvPr id="5" name="4 İçerik Yer Tutucusu"/>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70024" y="1437722"/>
            <a:ext cx="4185286" cy="41957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ICE BREAKING ACTIVITY</a:t>
            </a:r>
            <a:endParaRPr lang="tr-TR" dirty="0"/>
          </a:p>
        </p:txBody>
      </p:sp>
      <p:sp>
        <p:nvSpPr>
          <p:cNvPr id="3" name="2 İçerik Yer Tutucusu"/>
          <p:cNvSpPr>
            <a:spLocks noGrp="1"/>
          </p:cNvSpPr>
          <p:nvPr>
            <p:ph idx="1"/>
          </p:nvPr>
        </p:nvSpPr>
        <p:spPr/>
        <p:txBody>
          <a:bodyPr/>
          <a:lstStyle/>
          <a:p>
            <a:pPr lvl="0"/>
            <a:r>
              <a:rPr lang="en-US" dirty="0" smtClean="0"/>
              <a:t>MEETING</a:t>
            </a:r>
          </a:p>
          <a:p>
            <a:r>
              <a:rPr lang="en-US" dirty="0" smtClean="0"/>
              <a:t/>
            </a:r>
            <a:br>
              <a:rPr lang="en-US" dirty="0" smtClean="0"/>
            </a:br>
            <a:r>
              <a:rPr lang="en-US" dirty="0" smtClean="0"/>
              <a:t>Presenter sits on the floor with students. He/she shows the ball in his hand and says “kids we are going to play a game together. You see I have a ball in my hand. Now the person I roll the ball towards will say his/her name and roll back me the ball.” Presenter says his name first and rolls the ball to the pupils. Each student says his/ her name and rolls the ball back to the practitioner. Practice will end after every pupil says his/ her name.</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6354" y="0"/>
            <a:ext cx="9404723" cy="1400530"/>
          </a:xfrm>
        </p:spPr>
        <p:txBody>
          <a:bodyPr/>
          <a:lstStyle/>
          <a:p>
            <a:endParaRPr lang="tr-TR" dirty="0"/>
          </a:p>
        </p:txBody>
      </p:sp>
      <p:sp>
        <p:nvSpPr>
          <p:cNvPr id="4" name="3 İçerik Yer Tutucusu"/>
          <p:cNvSpPr>
            <a:spLocks noGrp="1"/>
          </p:cNvSpPr>
          <p:nvPr>
            <p:ph sz="half" idx="2"/>
          </p:nvPr>
        </p:nvSpPr>
        <p:spPr>
          <a:xfrm>
            <a:off x="5561759" y="1865140"/>
            <a:ext cx="4396341" cy="4200245"/>
          </a:xfrm>
        </p:spPr>
        <p:txBody>
          <a:bodyPr/>
          <a:lstStyle/>
          <a:p>
            <a:endParaRPr lang="tr-TR" dirty="0" smtClean="0"/>
          </a:p>
          <a:p>
            <a:pPr marL="0" indent="0">
              <a:buNone/>
            </a:pPr>
            <a:r>
              <a:rPr lang="en-US" dirty="0" smtClean="0"/>
              <a:t>Frightened by the wolf’s behaviors, little bunny started to run away but on the way he fell off.</a:t>
            </a:r>
            <a:endParaRPr lang="en-US" dirty="0"/>
          </a:p>
        </p:txBody>
      </p:sp>
      <p:pic>
        <p:nvPicPr>
          <p:cNvPr id="5" name="4 İçerik Yer Tutucusu"/>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4981" y="1623253"/>
            <a:ext cx="4185286" cy="419576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3102" y="0"/>
            <a:ext cx="9404723" cy="1400530"/>
          </a:xfrm>
        </p:spPr>
        <p:txBody>
          <a:bodyPr/>
          <a:lstStyle/>
          <a:p>
            <a:endParaRPr lang="tr-TR"/>
          </a:p>
        </p:txBody>
      </p:sp>
      <p:sp>
        <p:nvSpPr>
          <p:cNvPr id="4" name="3 İçerik Yer Tutucusu"/>
          <p:cNvSpPr>
            <a:spLocks noGrp="1"/>
          </p:cNvSpPr>
          <p:nvPr>
            <p:ph sz="half" idx="2"/>
          </p:nvPr>
        </p:nvSpPr>
        <p:spPr>
          <a:xfrm>
            <a:off x="5376197" y="1658526"/>
            <a:ext cx="4396341" cy="4200245"/>
          </a:xfrm>
        </p:spPr>
        <p:txBody>
          <a:bodyPr/>
          <a:lstStyle/>
          <a:p>
            <a:r>
              <a:rPr lang="en-US" dirty="0" smtClean="0"/>
              <a:t>Approaching behind him the wolf said </a:t>
            </a:r>
            <a:r>
              <a:rPr lang="en-US" dirty="0" smtClean="0"/>
              <a:t> </a:t>
            </a:r>
          </a:p>
          <a:p>
            <a:r>
              <a:rPr lang="en-US" dirty="0" smtClean="0"/>
              <a:t>-» What happened darling</a:t>
            </a:r>
            <a:r>
              <a:rPr lang="en-US" dirty="0" smtClean="0"/>
              <a:t>, I just loved you very much»</a:t>
            </a:r>
            <a:endParaRPr lang="en-US" dirty="0" smtClean="0"/>
          </a:p>
          <a:p>
            <a:r>
              <a:rPr lang="en-US" dirty="0" smtClean="0"/>
              <a:t>The wolf bended and tried to </a:t>
            </a:r>
            <a:r>
              <a:rPr lang="en-US" dirty="0" err="1" smtClean="0"/>
              <a:t>hel</a:t>
            </a:r>
            <a:r>
              <a:rPr lang="tr-TR" dirty="0" smtClean="0"/>
              <a:t>p</a:t>
            </a:r>
            <a:r>
              <a:rPr lang="en-US" dirty="0" smtClean="0"/>
              <a:t> the bunny. Irritating by the touch of the wolf the bunny said </a:t>
            </a:r>
            <a:r>
              <a:rPr lang="en-US" dirty="0" err="1" smtClean="0"/>
              <a:t>ang</a:t>
            </a:r>
            <a:r>
              <a:rPr lang="tr-TR" dirty="0" err="1" smtClean="0"/>
              <a:t>ri</a:t>
            </a:r>
            <a:r>
              <a:rPr lang="en-US" dirty="0" err="1" smtClean="0"/>
              <a:t>ly</a:t>
            </a:r>
            <a:r>
              <a:rPr lang="en-US" dirty="0" smtClean="0"/>
              <a:t>-“No !  I can do this on my own”. While standing up he discovered that he had hurt his leg.</a:t>
            </a:r>
          </a:p>
          <a:p>
            <a:endParaRPr lang="tr-TR" dirty="0"/>
          </a:p>
        </p:txBody>
      </p:sp>
      <p:pic>
        <p:nvPicPr>
          <p:cNvPr id="5" name="4 İçerik Yer Tutucusu"/>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8476" y="1636505"/>
            <a:ext cx="4185286" cy="419576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İçerik Yer Tutucusu"/>
          <p:cNvSpPr>
            <a:spLocks noGrp="1"/>
          </p:cNvSpPr>
          <p:nvPr>
            <p:ph sz="half" idx="2"/>
          </p:nvPr>
        </p:nvSpPr>
        <p:spPr>
          <a:xfrm>
            <a:off x="5654493" y="2637183"/>
            <a:ext cx="4396341" cy="3619154"/>
          </a:xfrm>
        </p:spPr>
        <p:txBody>
          <a:bodyPr/>
          <a:lstStyle/>
          <a:p>
            <a:r>
              <a:rPr lang="en-US" dirty="0" smtClean="0"/>
              <a:t>The wolf said</a:t>
            </a:r>
            <a:r>
              <a:rPr lang="en-US" dirty="0" smtClean="0"/>
              <a:t> </a:t>
            </a:r>
          </a:p>
          <a:p>
            <a:pPr marL="0" indent="0">
              <a:buNone/>
            </a:pPr>
            <a:r>
              <a:rPr lang="en-US" dirty="0" smtClean="0"/>
              <a:t>Look little bunny. You have hurt yourself. Let me take you to my house and take care of you</a:t>
            </a:r>
            <a:r>
              <a:rPr lang="en-US" dirty="0" smtClean="0"/>
              <a:t> </a:t>
            </a:r>
          </a:p>
          <a:p>
            <a:endParaRPr lang="en-US" dirty="0"/>
          </a:p>
        </p:txBody>
      </p:sp>
      <p:pic>
        <p:nvPicPr>
          <p:cNvPr id="5" name="4 İçerik Yer Tutucusu"/>
          <p:cNvPicPr>
            <a:picLocks noGrp="1"/>
          </p:cNvPicPr>
          <p:nvPr>
            <p:ph sz="half" idx="1"/>
          </p:nvPr>
        </p:nvPicPr>
        <p:blipFill>
          <a:blip r:embed="rId2" cstate="print"/>
          <a:srcRect/>
          <a:stretch>
            <a:fillRect/>
          </a:stretch>
        </p:blipFill>
        <p:spPr bwMode="auto">
          <a:xfrm>
            <a:off x="1103313" y="2510036"/>
            <a:ext cx="4395787" cy="329684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İçerik Yer Tutucusu"/>
          <p:cNvSpPr>
            <a:spLocks noGrp="1"/>
          </p:cNvSpPr>
          <p:nvPr>
            <p:ph sz="half" idx="2"/>
          </p:nvPr>
        </p:nvSpPr>
        <p:spPr>
          <a:xfrm>
            <a:off x="5654493" y="2056092"/>
            <a:ext cx="4396341" cy="3536325"/>
          </a:xfrm>
        </p:spPr>
        <p:txBody>
          <a:bodyPr>
            <a:normAutofit/>
          </a:bodyPr>
          <a:lstStyle/>
          <a:p>
            <a:r>
              <a:rPr lang="en-US" dirty="0" smtClean="0"/>
              <a:t>Little bunny was afraid and also his leg hurt a lot. Meanwhile the little bunny saw his elder brother. The elder bunny was worried about little bunny. They run towards to each</a:t>
            </a:r>
            <a:r>
              <a:rPr lang="tr-TR" dirty="0" smtClean="0"/>
              <a:t> </a:t>
            </a:r>
            <a:r>
              <a:rPr lang="en-US" dirty="0" smtClean="0"/>
              <a:t>other and held tightly.</a:t>
            </a:r>
            <a:endParaRPr lang="en-US" dirty="0"/>
          </a:p>
        </p:txBody>
      </p:sp>
      <p:pic>
        <p:nvPicPr>
          <p:cNvPr id="5" name="4 İçerik Yer Tutucusu"/>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08563" y="2060576"/>
            <a:ext cx="4185286" cy="35185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6111" y="452718"/>
            <a:ext cx="9404723" cy="726725"/>
          </a:xfrm>
        </p:spPr>
        <p:txBody>
          <a:bodyPr/>
          <a:lstStyle/>
          <a:p>
            <a:endParaRPr lang="tr-TR" dirty="0"/>
          </a:p>
        </p:txBody>
      </p:sp>
      <p:sp>
        <p:nvSpPr>
          <p:cNvPr id="4" name="3 İçerik Yer Tutucusu"/>
          <p:cNvSpPr>
            <a:spLocks noGrp="1"/>
          </p:cNvSpPr>
          <p:nvPr>
            <p:ph sz="half" idx="2"/>
          </p:nvPr>
        </p:nvSpPr>
        <p:spPr>
          <a:xfrm>
            <a:off x="5495466" y="1579014"/>
            <a:ext cx="4396341" cy="4200245"/>
          </a:xfrm>
        </p:spPr>
        <p:txBody>
          <a:bodyPr>
            <a:normAutofit/>
          </a:bodyPr>
          <a:lstStyle/>
          <a:p>
            <a:r>
              <a:rPr lang="tr-TR" dirty="0" smtClean="0"/>
              <a:t>. </a:t>
            </a:r>
            <a:r>
              <a:rPr lang="en-US" dirty="0" smtClean="0"/>
              <a:t>While they were holding each other the wolf took his car and run away. Bunnies turned back their home and told every</a:t>
            </a:r>
            <a:r>
              <a:rPr lang="tr-TR" dirty="0" smtClean="0"/>
              <a:t> </a:t>
            </a:r>
            <a:r>
              <a:rPr lang="en-US" dirty="0" smtClean="0"/>
              <a:t>t</a:t>
            </a:r>
            <a:r>
              <a:rPr lang="tr-TR" dirty="0" smtClean="0"/>
              <a:t>h</a:t>
            </a:r>
            <a:r>
              <a:rPr lang="en-US" dirty="0" err="1" smtClean="0"/>
              <a:t>ing</a:t>
            </a:r>
            <a:r>
              <a:rPr lang="en-US" dirty="0" smtClean="0"/>
              <a:t> to their parents. Their parents held them and make them calm down. After that while the mum</a:t>
            </a:r>
            <a:r>
              <a:rPr lang="tr-TR" dirty="0" smtClean="0"/>
              <a:t>m</a:t>
            </a:r>
            <a:r>
              <a:rPr lang="en-US" dirty="0" smtClean="0"/>
              <a:t>y bunny was taking little bunny to shower, </a:t>
            </a:r>
          </a:p>
          <a:p>
            <a:endParaRPr lang="en-US" dirty="0"/>
          </a:p>
        </p:txBody>
      </p:sp>
      <p:pic>
        <p:nvPicPr>
          <p:cNvPr id="5" name="4 İçerik Yer Tutucusu"/>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10998" y="1649758"/>
            <a:ext cx="4185286" cy="419576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İçerik Yer Tutucusu"/>
          <p:cNvSpPr>
            <a:spLocks noGrp="1"/>
          </p:cNvSpPr>
          <p:nvPr>
            <p:ph sz="half" idx="2"/>
          </p:nvPr>
        </p:nvSpPr>
        <p:spPr>
          <a:xfrm>
            <a:off x="5508719" y="1526005"/>
            <a:ext cx="4396341" cy="4200245"/>
          </a:xfrm>
        </p:spPr>
        <p:txBody>
          <a:bodyPr/>
          <a:lstStyle/>
          <a:p>
            <a:r>
              <a:rPr lang="en-US" dirty="0" smtClean="0"/>
              <a:t>Daddy bunny called the </a:t>
            </a:r>
            <a:r>
              <a:rPr lang="en-US" dirty="0" err="1" smtClean="0"/>
              <a:t>poli</a:t>
            </a:r>
            <a:r>
              <a:rPr lang="tr-TR" dirty="0" smtClean="0"/>
              <a:t>c</a:t>
            </a:r>
            <a:r>
              <a:rPr lang="en-US" dirty="0" smtClean="0"/>
              <a:t>e and warned them about the wolf walking around and trying to trick little bunnies. The </a:t>
            </a:r>
            <a:r>
              <a:rPr lang="en-US" dirty="0" err="1" smtClean="0"/>
              <a:t>poli</a:t>
            </a:r>
            <a:r>
              <a:rPr lang="tr-TR" dirty="0" smtClean="0"/>
              <a:t>c</a:t>
            </a:r>
            <a:r>
              <a:rPr lang="en-US" dirty="0" smtClean="0"/>
              <a:t>e found the wolf and arrested it not to these ag</a:t>
            </a:r>
            <a:r>
              <a:rPr lang="tr-TR" dirty="0" err="1" smtClean="0"/>
              <a:t>ai</a:t>
            </a:r>
            <a:r>
              <a:rPr lang="en-US" dirty="0" smtClean="0"/>
              <a:t>n </a:t>
            </a:r>
            <a:endParaRPr lang="en-US" dirty="0"/>
          </a:p>
        </p:txBody>
      </p:sp>
      <p:pic>
        <p:nvPicPr>
          <p:cNvPr id="5" name="4 İçerik Yer Tutucusu"/>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03763" y="1490732"/>
            <a:ext cx="4185286" cy="419576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1174564" y="1126643"/>
            <a:ext cx="8946541" cy="4195481"/>
          </a:xfrm>
        </p:spPr>
        <p:txBody>
          <a:bodyPr>
            <a:normAutofit lnSpcReduction="10000"/>
          </a:bodyPr>
          <a:lstStyle/>
          <a:p>
            <a:r>
              <a:rPr lang="en-US" dirty="0" smtClean="0"/>
              <a:t>After reading the text, </a:t>
            </a:r>
            <a:r>
              <a:rPr lang="en-US" b="1" dirty="0" smtClean="0"/>
              <a:t>« ok kids you have listened to the story. Now we let’s an</a:t>
            </a:r>
            <a:r>
              <a:rPr lang="tr-TR" b="1" dirty="0" smtClean="0"/>
              <a:t>s</a:t>
            </a:r>
            <a:r>
              <a:rPr lang="en-US" b="1" dirty="0" err="1" smtClean="0"/>
              <a:t>wer</a:t>
            </a:r>
            <a:r>
              <a:rPr lang="en-US" b="1" dirty="0" smtClean="0"/>
              <a:t> the questions. Questions below are asked to the pupils.</a:t>
            </a:r>
          </a:p>
          <a:p>
            <a:r>
              <a:rPr lang="en-US" dirty="0" smtClean="0"/>
              <a:t> </a:t>
            </a:r>
            <a:r>
              <a:rPr lang="en-US" b="1" dirty="0" smtClean="0"/>
              <a:t>“What did the wolf give to bunny to eat?”</a:t>
            </a:r>
            <a:r>
              <a:rPr lang="en-US" dirty="0" smtClean="0"/>
              <a:t> (</a:t>
            </a:r>
            <a:r>
              <a:rPr lang="en-US" dirty="0" smtClean="0"/>
              <a:t>apple</a:t>
            </a:r>
            <a:r>
              <a:rPr lang="en-US" dirty="0" smtClean="0"/>
              <a:t>) after the answers g</a:t>
            </a:r>
            <a:r>
              <a:rPr lang="tr-TR" dirty="0" smtClean="0"/>
              <a:t>a</a:t>
            </a:r>
            <a:r>
              <a:rPr lang="en-US" dirty="0" err="1" smtClean="0"/>
              <a:t>thered</a:t>
            </a:r>
            <a:r>
              <a:rPr lang="en-US" dirty="0" smtClean="0"/>
              <a:t> </a:t>
            </a:r>
            <a:r>
              <a:rPr lang="en-US" b="1" dirty="0" smtClean="0"/>
              <a:t>“ok who can give you food?”</a:t>
            </a:r>
            <a:r>
              <a:rPr lang="tr-TR" b="1" dirty="0" smtClean="0"/>
              <a:t> </a:t>
            </a:r>
            <a:r>
              <a:rPr lang="en-US" dirty="0" smtClean="0"/>
              <a:t>is asked.</a:t>
            </a:r>
          </a:p>
          <a:p>
            <a:r>
              <a:rPr lang="en-US" dirty="0" smtClean="0"/>
              <a:t>“</a:t>
            </a:r>
            <a:r>
              <a:rPr lang="en-US" b="1" dirty="0" smtClean="0"/>
              <a:t>how did the bunny fell when the wolf wanted to held his hand?”</a:t>
            </a:r>
            <a:r>
              <a:rPr lang="en-US" dirty="0" smtClean="0"/>
              <a:t> (very bad. Nervous. After the answers </a:t>
            </a:r>
            <a:r>
              <a:rPr lang="en-US" b="1" dirty="0" smtClean="0"/>
              <a:t>“who can hold your hand?”</a:t>
            </a:r>
            <a:endParaRPr lang="en-US" dirty="0" smtClean="0"/>
          </a:p>
          <a:p>
            <a:r>
              <a:rPr lang="en-US" dirty="0" smtClean="0"/>
              <a:t>		</a:t>
            </a:r>
            <a:r>
              <a:rPr lang="en-US" b="1" dirty="0" smtClean="0"/>
              <a:t>“what did the wolf when the bunny fell off?”</a:t>
            </a:r>
            <a:r>
              <a:rPr lang="en-US" dirty="0" smtClean="0"/>
              <a:t> (took him home and took care of ). After the answers </a:t>
            </a:r>
            <a:r>
              <a:rPr lang="en-US" b="1" dirty="0" smtClean="0"/>
              <a:t>“who can help you if you are hurt yourself ?”</a:t>
            </a:r>
          </a:p>
          <a:p>
            <a:r>
              <a:rPr lang="en-US" dirty="0" smtClean="0"/>
              <a:t> </a:t>
            </a:r>
            <a:r>
              <a:rPr lang="en-US" b="1" dirty="0" smtClean="0"/>
              <a:t>“what did the parents do when they </a:t>
            </a:r>
            <a:r>
              <a:rPr lang="tr-TR" b="1" dirty="0" err="1" smtClean="0"/>
              <a:t>listened</a:t>
            </a:r>
            <a:r>
              <a:rPr lang="en-US" b="1" dirty="0" smtClean="0"/>
              <a:t> the story ?”</a:t>
            </a:r>
            <a:r>
              <a:rPr lang="en-US" dirty="0" smtClean="0"/>
              <a:t> (called the police). </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p:txBody>
          <a:bodyPr/>
          <a:lstStyle/>
          <a:p>
            <a:pPr lvl="0"/>
            <a:r>
              <a:rPr lang="en-US" b="1" dirty="0" smtClean="0"/>
              <a:t>Who can talk with you when you are sad?</a:t>
            </a:r>
            <a:endParaRPr lang="en-US" dirty="0" smtClean="0"/>
          </a:p>
          <a:p>
            <a:pPr lvl="0"/>
            <a:r>
              <a:rPr lang="en-US" b="1" dirty="0" smtClean="0"/>
              <a:t>Who can kiss you?</a:t>
            </a:r>
            <a:endParaRPr lang="en-US" dirty="0" smtClean="0"/>
          </a:p>
          <a:p>
            <a:pPr lvl="0"/>
            <a:r>
              <a:rPr lang="en-US" b="1" dirty="0" smtClean="0"/>
              <a:t>Who can clean you?</a:t>
            </a:r>
            <a:endParaRPr lang="en-US" dirty="0" smtClean="0"/>
          </a:p>
          <a:p>
            <a:pPr lvl="0"/>
            <a:r>
              <a:rPr lang="en-US" b="1" dirty="0" smtClean="0"/>
              <a:t>Who can give you a present?</a:t>
            </a:r>
            <a:endParaRPr lang="en-US" dirty="0" smtClean="0"/>
          </a:p>
          <a:p>
            <a:pPr lvl="0"/>
            <a:r>
              <a:rPr lang="en-US" b="1" dirty="0" smtClean="0"/>
              <a:t>Whose car can you get on?</a:t>
            </a:r>
            <a:endParaRPr lang="en-US" dirty="0" smtClean="0"/>
          </a:p>
          <a:p>
            <a:r>
              <a:rPr lang="en-US" dirty="0" smtClean="0"/>
              <a:t>	after the answers pupils are warned about the strangers .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t>Song</a:t>
            </a:r>
            <a:r>
              <a:rPr lang="tr-TR" dirty="0" smtClean="0"/>
              <a:t> Activity</a:t>
            </a:r>
            <a:endParaRPr lang="tr-TR" dirty="0"/>
          </a:p>
        </p:txBody>
      </p:sp>
      <p:sp>
        <p:nvSpPr>
          <p:cNvPr id="3" name="2 İçerik Yer Tutucusu"/>
          <p:cNvSpPr>
            <a:spLocks noGrp="1"/>
          </p:cNvSpPr>
          <p:nvPr>
            <p:ph idx="1"/>
          </p:nvPr>
        </p:nvSpPr>
        <p:spPr/>
        <p:txBody>
          <a:bodyPr/>
          <a:lstStyle/>
          <a:p>
            <a:r>
              <a:rPr lang="en-US" b="1" dirty="0" smtClean="0"/>
              <a:t>The song of «I say no</a:t>
            </a:r>
            <a:r>
              <a:rPr lang="en-US" b="1" dirty="0" smtClean="0"/>
              <a:t>»</a:t>
            </a:r>
            <a:r>
              <a:rPr lang="en-US" dirty="0" smtClean="0"/>
              <a:t> is listened </a:t>
            </a:r>
            <a:r>
              <a:rPr lang="en-US" dirty="0" err="1" smtClean="0"/>
              <a:t>toge</a:t>
            </a:r>
            <a:r>
              <a:rPr lang="tr-TR" dirty="0" err="1" smtClean="0"/>
              <a:t>t</a:t>
            </a:r>
            <a:r>
              <a:rPr lang="tr-TR" dirty="0" err="1"/>
              <a:t>h</a:t>
            </a:r>
            <a:r>
              <a:rPr lang="en-US" dirty="0" err="1" smtClean="0"/>
              <a:t>er</a:t>
            </a:r>
            <a:r>
              <a:rPr lang="en-US" dirty="0" smtClean="0"/>
              <a:t>. </a:t>
            </a:r>
            <a:r>
              <a:rPr lang="en-US" dirty="0" smtClean="0"/>
              <a:t>When they finish sing to</a:t>
            </a:r>
            <a:r>
              <a:rPr lang="tr-TR" dirty="0" smtClean="0"/>
              <a:t>ge</a:t>
            </a:r>
            <a:r>
              <a:rPr lang="en-US" dirty="0" err="1" smtClean="0"/>
              <a:t>ther</a:t>
            </a:r>
            <a:r>
              <a:rPr lang="en-US" dirty="0" smtClean="0"/>
              <a:t> the chorus . The activity </a:t>
            </a:r>
            <a:r>
              <a:rPr lang="en-US" dirty="0" err="1" smtClean="0"/>
              <a:t>willl</a:t>
            </a:r>
            <a:r>
              <a:rPr lang="en-US" dirty="0" smtClean="0"/>
              <a:t> go on till every pupil can sing the chorus.</a:t>
            </a:r>
            <a:endParaRPr lang="en-US" dirty="0" smtClean="0"/>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PREPARATION TASK</a:t>
            </a:r>
            <a:endParaRPr lang="tr-TR" dirty="0"/>
          </a:p>
        </p:txBody>
      </p:sp>
      <p:sp>
        <p:nvSpPr>
          <p:cNvPr id="3" name="2 İçerik Yer Tutucusu"/>
          <p:cNvSpPr>
            <a:spLocks noGrp="1"/>
          </p:cNvSpPr>
          <p:nvPr>
            <p:ph idx="1"/>
          </p:nvPr>
        </p:nvSpPr>
        <p:spPr/>
        <p:txBody>
          <a:bodyPr/>
          <a:lstStyle/>
          <a:p>
            <a:r>
              <a:rPr lang="tr-TR" b="1" dirty="0" smtClean="0"/>
              <a:t> </a:t>
            </a:r>
            <a:r>
              <a:rPr lang="en-US" b="1" dirty="0" smtClean="0"/>
              <a:t>Group Rules</a:t>
            </a:r>
            <a:endParaRPr lang="en-US" dirty="0" smtClean="0"/>
          </a:p>
          <a:p>
            <a:r>
              <a:rPr lang="en-US" dirty="0" smtClean="0"/>
              <a:t>	The group sits in a u shape with a table in front of them. </a:t>
            </a:r>
          </a:p>
          <a:p>
            <a:endParaRPr lang="en-US" dirty="0" smtClean="0"/>
          </a:p>
          <a:p>
            <a:r>
              <a:rPr lang="en-US" dirty="0" smtClean="0"/>
              <a:t>	</a:t>
            </a:r>
            <a:r>
              <a:rPr lang="en-US" b="1" dirty="0" smtClean="0"/>
              <a:t>“kids we are going to do same activities together.</a:t>
            </a:r>
            <a:r>
              <a:rPr lang="tr-TR" b="1" dirty="0" smtClean="0"/>
              <a:t> </a:t>
            </a:r>
            <a:r>
              <a:rPr lang="en-US" b="1" dirty="0" smtClean="0"/>
              <a:t>We need some rules to do them in a peaceful atmosphere. What can they be?”</a:t>
            </a:r>
            <a:r>
              <a:rPr lang="tr-TR" b="1" dirty="0" smtClean="0"/>
              <a:t> </a:t>
            </a:r>
            <a:r>
              <a:rPr lang="en-US" b="1" dirty="0" smtClean="0"/>
              <a:t>After the answers gathered</a:t>
            </a:r>
            <a:r>
              <a:rPr lang="en-US" dirty="0" smtClean="0"/>
              <a:t>;</a:t>
            </a:r>
          </a:p>
          <a:p>
            <a:r>
              <a:rPr lang="en-US" b="1" dirty="0" smtClean="0"/>
              <a:t>These rules are repeated by pupils «We obey these rules altogether</a:t>
            </a:r>
            <a:r>
              <a:rPr lang="tr-TR" b="1" dirty="0" smtClean="0"/>
              <a:t>»</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1268760"/>
            <a:ext cx="9789584" cy="1943100"/>
          </a:xfrm>
        </p:spPr>
        <p:txBody>
          <a:bodyPr/>
          <a:lstStyle/>
          <a:p>
            <a:r>
              <a:rPr lang="en-US" sz="6000" dirty="0" smtClean="0"/>
              <a:t>We don’t make noise</a:t>
            </a:r>
            <a:r>
              <a:rPr lang="tr-TR" sz="6000" dirty="0" smtClean="0"/>
              <a:t>.</a:t>
            </a:r>
            <a:endParaRPr lang="tr-TR" sz="6000" dirty="0"/>
          </a:p>
        </p:txBody>
      </p:sp>
      <p:pic>
        <p:nvPicPr>
          <p:cNvPr id="8196" name="Picture 4" descr="MCj04298230000[1]"/>
          <p:cNvPicPr>
            <a:picLocks noChangeAspect="1" noChangeArrowheads="1"/>
          </p:cNvPicPr>
          <p:nvPr/>
        </p:nvPicPr>
        <p:blipFill>
          <a:blip r:embed="rId2" cstate="print"/>
          <a:srcRect/>
          <a:stretch>
            <a:fillRect/>
          </a:stretch>
        </p:blipFill>
        <p:spPr bwMode="auto">
          <a:xfrm>
            <a:off x="1102785" y="3861148"/>
            <a:ext cx="2400300" cy="1454150"/>
          </a:xfrm>
          <a:prstGeom prst="rect">
            <a:avLst/>
          </a:prstGeom>
          <a:noFill/>
        </p:spPr>
      </p:pic>
      <p:pic>
        <p:nvPicPr>
          <p:cNvPr id="8197" name="Picture 5" descr="MCj04244460000[1]"/>
          <p:cNvPicPr>
            <a:picLocks noChangeAspect="1" noChangeArrowheads="1"/>
          </p:cNvPicPr>
          <p:nvPr/>
        </p:nvPicPr>
        <p:blipFill>
          <a:blip r:embed="rId3" cstate="print"/>
          <a:srcRect/>
          <a:stretch>
            <a:fillRect/>
          </a:stretch>
        </p:blipFill>
        <p:spPr bwMode="auto">
          <a:xfrm>
            <a:off x="7889461" y="3736357"/>
            <a:ext cx="2658533" cy="1655762"/>
          </a:xfrm>
          <a:prstGeom prst="rect">
            <a:avLst/>
          </a:prstGeom>
          <a:noFill/>
        </p:spPr>
      </p:pic>
      <p:pic>
        <p:nvPicPr>
          <p:cNvPr id="8198" name="Picture 6" descr="MCj04244440000[1]"/>
          <p:cNvPicPr>
            <a:picLocks noChangeAspect="1" noChangeArrowheads="1"/>
          </p:cNvPicPr>
          <p:nvPr/>
        </p:nvPicPr>
        <p:blipFill>
          <a:blip r:embed="rId4" cstate="print"/>
          <a:srcRect/>
          <a:stretch>
            <a:fillRect/>
          </a:stretch>
        </p:blipFill>
        <p:spPr bwMode="auto">
          <a:xfrm>
            <a:off x="4559301" y="3427760"/>
            <a:ext cx="2112433" cy="1949450"/>
          </a:xfrm>
          <a:prstGeom prst="rect">
            <a:avLst/>
          </a:prstGeom>
          <a:noFill/>
        </p:spPr>
      </p:pic>
      <p:sp>
        <p:nvSpPr>
          <p:cNvPr id="6" name="Rectangle 2"/>
          <p:cNvSpPr txBox="1">
            <a:spLocks noChangeArrowheads="1"/>
          </p:cNvSpPr>
          <p:nvPr/>
        </p:nvSpPr>
        <p:spPr bwMode="auto">
          <a:xfrm>
            <a:off x="708224" y="188640"/>
            <a:ext cx="10172965" cy="74746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a:lstStyle>
          <a:p>
            <a:endParaRPr lang="tr-TR" sz="2400" kern="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620714"/>
            <a:ext cx="9789584" cy="2016125"/>
          </a:xfrm>
        </p:spPr>
        <p:txBody>
          <a:bodyPr/>
          <a:lstStyle/>
          <a:p>
            <a:r>
              <a:rPr lang="en-US" sz="6000" dirty="0" smtClean="0"/>
              <a:t>We don’t speak without permission</a:t>
            </a:r>
            <a:endParaRPr lang="en-US" sz="6000" dirty="0"/>
          </a:p>
        </p:txBody>
      </p:sp>
      <p:pic>
        <p:nvPicPr>
          <p:cNvPr id="9220" name="Picture 4" descr="MCj04298290000[1]"/>
          <p:cNvPicPr>
            <a:picLocks noChangeAspect="1" noChangeArrowheads="1"/>
          </p:cNvPicPr>
          <p:nvPr/>
        </p:nvPicPr>
        <p:blipFill>
          <a:blip r:embed="rId2" cstate="print"/>
          <a:srcRect/>
          <a:stretch>
            <a:fillRect/>
          </a:stretch>
        </p:blipFill>
        <p:spPr bwMode="auto">
          <a:xfrm>
            <a:off x="3600451" y="2565401"/>
            <a:ext cx="4991100" cy="28797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listening-ear.gif"/>
          <p:cNvPicPr>
            <a:picLocks noChangeAspect="1"/>
          </p:cNvPicPr>
          <p:nvPr/>
        </p:nvPicPr>
        <p:blipFill>
          <a:blip r:embed="rId2" cstate="print"/>
          <a:stretch>
            <a:fillRect/>
          </a:stretch>
        </p:blipFill>
        <p:spPr>
          <a:xfrm rot="21247633">
            <a:off x="3370358" y="2475321"/>
            <a:ext cx="3459489" cy="2400631"/>
          </a:xfrm>
          <a:prstGeom prst="rect">
            <a:avLst/>
          </a:prstGeom>
        </p:spPr>
      </p:pic>
      <p:sp>
        <p:nvSpPr>
          <p:cNvPr id="10242" name="Rectangle 2"/>
          <p:cNvSpPr>
            <a:spLocks noGrp="1" noChangeArrowheads="1"/>
          </p:cNvSpPr>
          <p:nvPr>
            <p:ph type="title"/>
          </p:nvPr>
        </p:nvSpPr>
        <p:spPr>
          <a:xfrm>
            <a:off x="143339" y="692697"/>
            <a:ext cx="10849205" cy="2016125"/>
          </a:xfrm>
        </p:spPr>
        <p:txBody>
          <a:bodyPr/>
          <a:lstStyle/>
          <a:p>
            <a:r>
              <a:rPr lang="en-US" sz="6000" dirty="0" smtClean="0"/>
              <a:t>We listen to our friends</a:t>
            </a:r>
            <a:r>
              <a:rPr lang="tr-TR" sz="6000" dirty="0" smtClean="0"/>
              <a:t>.</a:t>
            </a:r>
            <a:endParaRPr lang="tr-TR" sz="6000" dirty="0"/>
          </a:p>
        </p:txBody>
      </p:sp>
      <p:pic>
        <p:nvPicPr>
          <p:cNvPr id="5" name="4 Resim" descr="k15019591.jpg"/>
          <p:cNvPicPr>
            <a:picLocks noChangeAspect="1"/>
          </p:cNvPicPr>
          <p:nvPr/>
        </p:nvPicPr>
        <p:blipFill>
          <a:blip r:embed="rId3" cstate="print"/>
          <a:stretch>
            <a:fillRect/>
          </a:stretch>
        </p:blipFill>
        <p:spPr>
          <a:xfrm>
            <a:off x="527382" y="2924945"/>
            <a:ext cx="3451988" cy="1873211"/>
          </a:xfrm>
          <a:prstGeom prst="rect">
            <a:avLst/>
          </a:prstGeom>
        </p:spPr>
      </p:pic>
      <p:pic>
        <p:nvPicPr>
          <p:cNvPr id="9" name="8 Resim" descr="listening-smiley.jpg"/>
          <p:cNvPicPr>
            <a:picLocks noChangeAspect="1"/>
          </p:cNvPicPr>
          <p:nvPr/>
        </p:nvPicPr>
        <p:blipFill>
          <a:blip r:embed="rId4" cstate="print"/>
          <a:stretch>
            <a:fillRect/>
          </a:stretch>
        </p:blipFill>
        <p:spPr>
          <a:xfrm>
            <a:off x="7406343" y="2655101"/>
            <a:ext cx="3072341" cy="2514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9382" y="894031"/>
            <a:ext cx="10901548" cy="2016125"/>
          </a:xfrm>
        </p:spPr>
        <p:txBody>
          <a:bodyPr/>
          <a:lstStyle/>
          <a:p>
            <a:r>
              <a:rPr lang="en-US" sz="6000" dirty="0" smtClean="0"/>
              <a:t>We participate the activities</a:t>
            </a:r>
            <a:r>
              <a:rPr lang="tr-TR" sz="6000" dirty="0" smtClean="0"/>
              <a:t>.</a:t>
            </a:r>
            <a:endParaRPr lang="tr-TR" sz="6000" dirty="0"/>
          </a:p>
        </p:txBody>
      </p:sp>
      <p:pic>
        <p:nvPicPr>
          <p:cNvPr id="1026" name="Picture 2" descr="http://personalaffects.webs.com/working%20smiley.jpg"/>
          <p:cNvPicPr>
            <a:picLocks noChangeAspect="1" noChangeArrowheads="1"/>
          </p:cNvPicPr>
          <p:nvPr/>
        </p:nvPicPr>
        <p:blipFill>
          <a:blip r:embed="rId2" cstate="print"/>
          <a:srcRect/>
          <a:stretch>
            <a:fillRect/>
          </a:stretch>
        </p:blipFill>
        <p:spPr bwMode="auto">
          <a:xfrm>
            <a:off x="5225414" y="2251315"/>
            <a:ext cx="3644900" cy="2876551"/>
          </a:xfrm>
          <a:prstGeom prst="rect">
            <a:avLst/>
          </a:prstGeom>
          <a:noFill/>
        </p:spPr>
      </p:pic>
      <p:pic>
        <p:nvPicPr>
          <p:cNvPr id="1028" name="Picture 4" descr="http://i973.photobucket.com/albums/ae216/DWBHClub/Smileys/Smileys-Painting-7.gif"/>
          <p:cNvPicPr>
            <a:picLocks noChangeAspect="1" noChangeArrowheads="1"/>
          </p:cNvPicPr>
          <p:nvPr/>
        </p:nvPicPr>
        <p:blipFill>
          <a:blip r:embed="rId3" cstate="print"/>
          <a:srcRect/>
          <a:stretch>
            <a:fillRect/>
          </a:stretch>
        </p:blipFill>
        <p:spPr bwMode="auto">
          <a:xfrm>
            <a:off x="1391477" y="2996952"/>
            <a:ext cx="2112235" cy="20882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PRIVACY EDUCATION IN PRESCHOOL EDUCATION</a:t>
            </a:r>
            <a:endParaRPr lang="tr-TR" dirty="0"/>
          </a:p>
        </p:txBody>
      </p:sp>
      <p:sp>
        <p:nvSpPr>
          <p:cNvPr id="3" name="2 İçerik Yer Tutucusu"/>
          <p:cNvSpPr>
            <a:spLocks noGrp="1"/>
          </p:cNvSpPr>
          <p:nvPr>
            <p:ph idx="1"/>
          </p:nvPr>
        </p:nvSpPr>
        <p:spPr/>
        <p:txBody>
          <a:bodyPr>
            <a:normAutofit/>
          </a:bodyPr>
          <a:lstStyle/>
          <a:p>
            <a:r>
              <a:rPr lang="en-US" sz="2400" b="1" dirty="0" smtClean="0">
                <a:latin typeface="+mn-lt"/>
              </a:rPr>
              <a:t>Discovering the body</a:t>
            </a:r>
            <a:endParaRPr lang="en-US" sz="2400" dirty="0" smtClean="0">
              <a:latin typeface="+mn-lt"/>
            </a:endParaRPr>
          </a:p>
          <a:p>
            <a:r>
              <a:rPr lang="en-US" sz="2400" dirty="0" smtClean="0">
                <a:latin typeface="+mn-lt"/>
              </a:rPr>
              <a:t>What are the differences between boys and girls</a:t>
            </a:r>
            <a:r>
              <a:rPr lang="en-US" sz="2400" b="1" dirty="0" smtClean="0">
                <a:latin typeface="+mn-lt"/>
              </a:rPr>
              <a:t>? </a:t>
            </a:r>
          </a:p>
          <a:p>
            <a:r>
              <a:rPr lang="en-US" sz="2400" b="1" dirty="0" smtClean="0">
                <a:latin typeface="+mn-lt"/>
              </a:rPr>
              <a:t>let’s say a difference one by one.”</a:t>
            </a:r>
            <a:r>
              <a:rPr lang="tr-TR" sz="2400" b="1" dirty="0" smtClean="0">
                <a:latin typeface="+mn-lt"/>
              </a:rPr>
              <a:t> </a:t>
            </a:r>
            <a:r>
              <a:rPr lang="en-US" sz="2400" dirty="0" smtClean="0">
                <a:latin typeface="+mn-lt"/>
              </a:rPr>
              <a:t>answers from students are gathered.  Presenter encourages pupils </a:t>
            </a:r>
          </a:p>
          <a:p>
            <a:r>
              <a:rPr lang="en-US" sz="2400" b="1" dirty="0" smtClean="0">
                <a:latin typeface="+mn-lt"/>
              </a:rPr>
              <a:t>“girls and boys are common in many dimensions . </a:t>
            </a:r>
            <a:r>
              <a:rPr lang="en-US" sz="2400" dirty="0" smtClean="0">
                <a:latin typeface="+mn-lt"/>
              </a:rPr>
              <a:t>But there are some basic bodily differences</a:t>
            </a:r>
            <a:r>
              <a:rPr lang="en-US" sz="2400" b="1" dirty="0" smtClean="0">
                <a:latin typeface="+mn-lt"/>
              </a:rPr>
              <a:t>”</a:t>
            </a:r>
            <a:r>
              <a:rPr lang="en-US" sz="2400" dirty="0" smtClean="0">
                <a:latin typeface="+mn-lt"/>
              </a:rPr>
              <a:t>;</a:t>
            </a:r>
          </a:p>
          <a:p>
            <a:r>
              <a:rPr lang="en-US" sz="2400" dirty="0" smtClean="0">
                <a:latin typeface="+mn-lt"/>
              </a:rPr>
              <a:t> </a:t>
            </a:r>
            <a:r>
              <a:rPr lang="en-US" altLang="tr-TR" sz="2400" b="1" dirty="0" smtClean="0">
                <a:latin typeface="+mn-lt"/>
                <a:ea typeface="Times New Roman" panose="02020603050405020304" pitchFamily="18" charset="0"/>
                <a:cs typeface="Times New Roman" panose="02020603050405020304" pitchFamily="18" charset="0"/>
              </a:rPr>
              <a:t>“Guess what are these differences?”</a:t>
            </a:r>
            <a:r>
              <a:rPr lang="en-US" altLang="tr-TR" sz="2400" dirty="0" smtClean="0">
                <a:latin typeface="+mn-lt"/>
                <a:ea typeface="Times New Roman" panose="02020603050405020304" pitchFamily="18" charset="0"/>
                <a:cs typeface="Times New Roman" panose="02020603050405020304" pitchFamily="18" charset="0"/>
              </a:rPr>
              <a:t> </a:t>
            </a:r>
          </a:p>
          <a:p>
            <a:pPr marL="0" indent="0">
              <a:buNone/>
            </a:pPr>
            <a:r>
              <a:rPr lang="en-US" altLang="tr-TR" sz="2400" dirty="0" smtClean="0">
                <a:latin typeface="+mn-lt"/>
                <a:ea typeface="Times New Roman" panose="02020603050405020304" pitchFamily="18" charset="0"/>
                <a:cs typeface="Times New Roman" panose="02020603050405020304" pitchFamily="18" charset="0"/>
              </a:rPr>
              <a:t>(</a:t>
            </a:r>
            <a:r>
              <a:rPr lang="en-US" altLang="tr-TR" sz="2400" dirty="0" smtClean="0">
                <a:latin typeface="+mn-lt"/>
                <a:ea typeface="Times New Roman" panose="02020603050405020304" pitchFamily="18" charset="0"/>
                <a:cs typeface="Courier New" panose="02070309020205020404" pitchFamily="49" charset="0"/>
              </a:rPr>
              <a:t>If the sex differences are said, the slide will continue.)</a:t>
            </a:r>
            <a:r>
              <a:rPr lang="en-US" altLang="tr-TR" sz="2400" dirty="0" smtClean="0">
                <a:latin typeface="+mn-lt"/>
              </a:rPr>
              <a:t> </a:t>
            </a:r>
            <a:endParaRPr lang="en-US" altLang="tr-TR" sz="2400" dirty="0">
              <a:latin typeface="+mn-lt"/>
            </a:endParaRPr>
          </a:p>
        </p:txBody>
      </p:sp>
      <p:sp>
        <p:nvSpPr>
          <p:cNvPr id="4" name="Rectangle 1"/>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tr-TR" altLang="tr-TR" sz="12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Guess</a:t>
            </a:r>
            <a:r>
              <a:rPr kumimoji="0" lang="tr-TR" altLang="tr-TR"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tr-TR" altLang="tr-TR" sz="12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a:t>
            </a:r>
            <a:r>
              <a:rPr kumimoji="0" lang="tr-TR" altLang="tr-TR"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tr-TR" altLang="tr-TR" sz="12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kumimoji="0" lang="tr-TR" altLang="tr-TR"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tr-TR" altLang="tr-TR" sz="12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these</a:t>
            </a:r>
            <a:r>
              <a:rPr kumimoji="0" lang="tr-TR" altLang="tr-TR"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tr-TR" altLang="tr-TR" sz="12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differences</a:t>
            </a:r>
            <a:r>
              <a:rPr kumimoji="0" lang="tr-TR" altLang="tr-TR"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tr-TR" altLang="tr-TR"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tr-TR" altLang="tr-TR" sz="1000" b="0" i="0" u="none" strike="noStrike" cap="none" normalizeH="0" baseline="0" dirty="0" err="1" smtClean="0">
                <a:ln>
                  <a:noFill/>
                </a:ln>
                <a:solidFill>
                  <a:srgbClr val="212121"/>
                </a:solidFill>
                <a:effectLst/>
                <a:latin typeface="inherit"/>
                <a:ea typeface="Times New Roman" panose="02020603050405020304" pitchFamily="18" charset="0"/>
                <a:cs typeface="Courier New" panose="02070309020205020404" pitchFamily="49" charset="0"/>
              </a:rPr>
              <a:t>If</a:t>
            </a:r>
            <a:r>
              <a:rPr kumimoji="0" lang="tr-TR" altLang="tr-TR" sz="1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tr-TR" altLang="tr-TR" sz="1000" b="0" i="0" u="none" strike="noStrike" cap="none" normalizeH="0" baseline="0" dirty="0" err="1" smtClean="0">
                <a:ln>
                  <a:noFill/>
                </a:ln>
                <a:solidFill>
                  <a:srgbClr val="212121"/>
                </a:solidFill>
                <a:effectLst/>
                <a:latin typeface="inherit"/>
                <a:ea typeface="Times New Roman" panose="02020603050405020304" pitchFamily="18" charset="0"/>
                <a:cs typeface="Courier New" panose="02070309020205020404" pitchFamily="49" charset="0"/>
              </a:rPr>
              <a:t>the</a:t>
            </a:r>
            <a:r>
              <a:rPr kumimoji="0" lang="tr-TR" altLang="tr-TR" sz="1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tr-TR" altLang="tr-TR" sz="1000" b="0" i="0" u="none" strike="noStrike" cap="none" normalizeH="0" baseline="0" dirty="0" err="1" smtClean="0">
                <a:ln>
                  <a:noFill/>
                </a:ln>
                <a:solidFill>
                  <a:srgbClr val="212121"/>
                </a:solidFill>
                <a:effectLst/>
                <a:latin typeface="inherit"/>
                <a:ea typeface="Times New Roman" panose="02020603050405020304" pitchFamily="18" charset="0"/>
                <a:cs typeface="Courier New" panose="02070309020205020404" pitchFamily="49" charset="0"/>
              </a:rPr>
              <a:t>sex</a:t>
            </a:r>
            <a:r>
              <a:rPr kumimoji="0" lang="tr-TR" altLang="tr-TR" sz="1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tr-TR" altLang="tr-TR" sz="1000" b="0" i="0" u="none" strike="noStrike" cap="none" normalizeH="0" baseline="0" dirty="0" err="1" smtClean="0">
                <a:ln>
                  <a:noFill/>
                </a:ln>
                <a:solidFill>
                  <a:srgbClr val="212121"/>
                </a:solidFill>
                <a:effectLst/>
                <a:latin typeface="inherit"/>
                <a:ea typeface="Times New Roman" panose="02020603050405020304" pitchFamily="18" charset="0"/>
                <a:cs typeface="Courier New" panose="02070309020205020404" pitchFamily="49" charset="0"/>
              </a:rPr>
              <a:t>differences</a:t>
            </a:r>
            <a:r>
              <a:rPr kumimoji="0" lang="tr-TR" altLang="tr-TR" sz="1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tr-TR" altLang="tr-TR" sz="1000" b="0" i="0" u="none" strike="noStrike" cap="none" normalizeH="0" baseline="0" dirty="0" err="1" smtClean="0">
                <a:ln>
                  <a:noFill/>
                </a:ln>
                <a:solidFill>
                  <a:srgbClr val="212121"/>
                </a:solidFill>
                <a:effectLst/>
                <a:latin typeface="inherit"/>
                <a:ea typeface="Times New Roman" panose="02020603050405020304" pitchFamily="18" charset="0"/>
                <a:cs typeface="Courier New" panose="02070309020205020404" pitchFamily="49" charset="0"/>
              </a:rPr>
              <a:t>are</a:t>
            </a:r>
            <a:r>
              <a:rPr kumimoji="0" lang="tr-TR" altLang="tr-TR" sz="1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tr-TR" altLang="tr-TR" sz="1000" b="0" i="0" u="none" strike="noStrike" cap="none" normalizeH="0" baseline="0" dirty="0" err="1" smtClean="0">
                <a:ln>
                  <a:noFill/>
                </a:ln>
                <a:solidFill>
                  <a:srgbClr val="212121"/>
                </a:solidFill>
                <a:effectLst/>
                <a:latin typeface="inherit"/>
                <a:ea typeface="Times New Roman" panose="02020603050405020304" pitchFamily="18" charset="0"/>
                <a:cs typeface="Courier New" panose="02070309020205020404" pitchFamily="49" charset="0"/>
              </a:rPr>
              <a:t>said</a:t>
            </a:r>
            <a:r>
              <a:rPr kumimoji="0" lang="tr-TR" altLang="tr-TR" sz="1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tr-TR" altLang="tr-TR" sz="1000" b="0" i="0" u="none" strike="noStrike" cap="none" normalizeH="0" baseline="0" dirty="0" err="1" smtClean="0">
                <a:ln>
                  <a:noFill/>
                </a:ln>
                <a:solidFill>
                  <a:srgbClr val="212121"/>
                </a:solidFill>
                <a:effectLst/>
                <a:latin typeface="inherit"/>
                <a:ea typeface="Times New Roman" panose="02020603050405020304" pitchFamily="18" charset="0"/>
                <a:cs typeface="Courier New" panose="02070309020205020404" pitchFamily="49" charset="0"/>
              </a:rPr>
              <a:t>the</a:t>
            </a:r>
            <a:r>
              <a:rPr kumimoji="0" lang="tr-TR" altLang="tr-TR" sz="1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tr-TR" altLang="tr-TR" sz="1000" b="0" i="0" u="none" strike="noStrike" cap="none" normalizeH="0" baseline="0" dirty="0" err="1" smtClean="0">
                <a:ln>
                  <a:noFill/>
                </a:ln>
                <a:solidFill>
                  <a:srgbClr val="212121"/>
                </a:solidFill>
                <a:effectLst/>
                <a:latin typeface="inherit"/>
                <a:ea typeface="Times New Roman" panose="02020603050405020304" pitchFamily="18" charset="0"/>
                <a:cs typeface="Courier New" panose="02070309020205020404" pitchFamily="49" charset="0"/>
              </a:rPr>
              <a:t>slide</a:t>
            </a:r>
            <a:r>
              <a:rPr kumimoji="0" lang="tr-TR" altLang="tr-TR" sz="1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tr-TR" altLang="tr-TR" sz="1000" b="0" i="0" u="none" strike="noStrike" cap="none" normalizeH="0" baseline="0" dirty="0" err="1" smtClean="0">
                <a:ln>
                  <a:noFill/>
                </a:ln>
                <a:solidFill>
                  <a:srgbClr val="212121"/>
                </a:solidFill>
                <a:effectLst/>
                <a:latin typeface="inherit"/>
                <a:ea typeface="Times New Roman" panose="02020603050405020304" pitchFamily="18" charset="0"/>
                <a:cs typeface="Courier New" panose="02070309020205020404" pitchFamily="49" charset="0"/>
              </a:rPr>
              <a:t>will</a:t>
            </a:r>
            <a:r>
              <a:rPr kumimoji="0" lang="tr-TR" altLang="tr-TR" sz="1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tr-TR" altLang="tr-TR" sz="1000" b="0" i="0" u="none" strike="noStrike" cap="none" normalizeH="0" baseline="0" dirty="0" err="1" smtClean="0">
                <a:ln>
                  <a:noFill/>
                </a:ln>
                <a:solidFill>
                  <a:srgbClr val="212121"/>
                </a:solidFill>
                <a:effectLst/>
                <a:latin typeface="inherit"/>
                <a:ea typeface="Times New Roman" panose="02020603050405020304" pitchFamily="18" charset="0"/>
                <a:cs typeface="Courier New" panose="02070309020205020404" pitchFamily="49" charset="0"/>
              </a:rPr>
              <a:t>continue</a:t>
            </a:r>
            <a:r>
              <a:rPr kumimoji="0" lang="tr-TR" altLang="tr-TR" sz="10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a:t>
            </a:r>
            <a:r>
              <a:rPr kumimoji="0" lang="tr-TR" altLang="tr-TR" sz="1000" b="0" i="0" u="none" strike="noStrike" cap="none" normalizeH="0" baseline="0" dirty="0" smtClean="0">
                <a:ln>
                  <a:noFill/>
                </a:ln>
                <a:solidFill>
                  <a:schemeClr val="tx1"/>
                </a:solidFill>
                <a:effectLst/>
                <a:latin typeface="Arial Unicode MS" panose="020B0604020202020204" pitchFamily="34" charset="-128"/>
                <a:ea typeface="Times New Roman" panose="02020603050405020304" pitchFamily="18" charset="0"/>
                <a:cs typeface="Courier New" panose="02070309020205020404" pitchFamily="49" charset="0"/>
              </a:rPr>
              <a:t>)</a:t>
            </a:r>
            <a:r>
              <a:rPr kumimoji="0" lang="tr-TR" altLang="tr-TR" sz="1100" b="0" i="0" u="none" strike="noStrike" cap="none" normalizeH="0" baseline="0" dirty="0" smtClean="0">
                <a:ln>
                  <a:noFill/>
                </a:ln>
                <a:solidFill>
                  <a:schemeClr val="tx1"/>
                </a:solidFill>
                <a:effectLst/>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US" dirty="0" smtClean="0"/>
              <a:t>PRIVACY EDUCATION IN PRESCHOOL EDUCATION</a:t>
            </a:r>
            <a:endParaRPr lang="en-US" dirty="0"/>
          </a:p>
        </p:txBody>
      </p:sp>
      <p:sp>
        <p:nvSpPr>
          <p:cNvPr id="3" name="2 İçerik Yer Tutucusu"/>
          <p:cNvSpPr>
            <a:spLocks noGrp="1"/>
          </p:cNvSpPr>
          <p:nvPr>
            <p:ph idx="1"/>
          </p:nvPr>
        </p:nvSpPr>
        <p:spPr/>
        <p:txBody>
          <a:bodyPr/>
          <a:lstStyle/>
          <a:p>
            <a:r>
              <a:rPr lang="en-US" altLang="tr-TR" sz="2400" dirty="0" smtClean="0">
                <a:latin typeface="+mn-lt"/>
                <a:ea typeface="Times New Roman" panose="02020603050405020304" pitchFamily="18" charset="0"/>
                <a:cs typeface="Times New Roman" panose="02020603050405020304" pitchFamily="18" charset="0"/>
              </a:rPr>
              <a:t>The human body will be presented on the </a:t>
            </a:r>
            <a:r>
              <a:rPr lang="en-US" altLang="tr-TR" sz="2400" dirty="0" err="1" smtClean="0">
                <a:latin typeface="+mn-lt"/>
                <a:ea typeface="Times New Roman" panose="02020603050405020304" pitchFamily="18" charset="0"/>
                <a:cs typeface="Times New Roman" panose="02020603050405020304" pitchFamily="18" charset="0"/>
              </a:rPr>
              <a:t>slayt</a:t>
            </a:r>
            <a:r>
              <a:rPr lang="en-US" altLang="tr-TR" sz="2400" dirty="0" smtClean="0">
                <a:latin typeface="+mn-lt"/>
                <a:ea typeface="Times New Roman" panose="02020603050405020304" pitchFamily="18" charset="0"/>
                <a:cs typeface="Times New Roman" panose="02020603050405020304" pitchFamily="18" charset="0"/>
              </a:rPr>
              <a:t>.</a:t>
            </a:r>
            <a:r>
              <a:rPr lang="en-US" altLang="tr-TR" sz="2400" b="1" dirty="0" smtClean="0">
                <a:latin typeface="+mn-lt"/>
                <a:ea typeface="Times New Roman" panose="02020603050405020304" pitchFamily="18" charset="0"/>
                <a:cs typeface="Times New Roman" panose="02020603050405020304" pitchFamily="18" charset="0"/>
              </a:rPr>
              <a:t> “</a:t>
            </a:r>
            <a:r>
              <a:rPr lang="en-US" altLang="tr-TR" sz="2400" dirty="0" smtClean="0">
                <a:latin typeface="+mn-lt"/>
                <a:ea typeface="Times New Roman" panose="02020603050405020304" pitchFamily="18" charset="0"/>
                <a:cs typeface="Times New Roman" panose="02020603050405020304" pitchFamily="18" charset="0"/>
              </a:rPr>
              <a:t>Yes kids, as you can see, we all have eyes, ears, mouth, nose, arm, leg, hand, foot.</a:t>
            </a:r>
            <a:r>
              <a:rPr lang="en-US" altLang="tr-TR" sz="2400" b="1" dirty="0" smtClean="0">
                <a:latin typeface="+mn-lt"/>
                <a:ea typeface="Times New Roman" panose="02020603050405020304" pitchFamily="18" charset="0"/>
                <a:cs typeface="Times New Roman" panose="02020603050405020304" pitchFamily="18" charset="0"/>
              </a:rPr>
              <a:t>. </a:t>
            </a:r>
            <a:r>
              <a:rPr lang="en-US" altLang="tr-TR" sz="2400" dirty="0" smtClean="0">
                <a:latin typeface="+mn-lt"/>
                <a:ea typeface="Times New Roman" panose="02020603050405020304" pitchFamily="18" charset="0"/>
                <a:cs typeface="Times New Roman" panose="02020603050405020304" pitchFamily="18" charset="0"/>
              </a:rPr>
              <a:t>Apart from each other, girls have vaginas, boys have penis.</a:t>
            </a:r>
            <a:r>
              <a:rPr lang="en-US" altLang="tr-TR" sz="2400" b="1" dirty="0" smtClean="0">
                <a:latin typeface="+mn-lt"/>
                <a:ea typeface="Times New Roman" panose="02020603050405020304" pitchFamily="18" charset="0"/>
                <a:cs typeface="Times New Roman" panose="02020603050405020304" pitchFamily="18" charset="0"/>
              </a:rPr>
              <a:t>”</a:t>
            </a:r>
            <a:r>
              <a:rPr lang="en-US" sz="2400" dirty="0" smtClean="0">
                <a:latin typeface="+mn-lt"/>
                <a:cs typeface="Times New Roman" panose="02020603050405020304" pitchFamily="18" charset="0"/>
              </a:rPr>
              <a:t>. </a:t>
            </a:r>
            <a:r>
              <a:rPr lang="en-US" altLang="tr-TR" sz="2400" dirty="0" smtClean="0">
                <a:latin typeface="+mn-lt"/>
                <a:ea typeface="Times New Roman" panose="02020603050405020304" pitchFamily="18" charset="0"/>
                <a:cs typeface="Times New Roman" panose="02020603050405020304" pitchFamily="18" charset="0"/>
              </a:rPr>
              <a:t>used Local terms are not used</a:t>
            </a:r>
            <a:r>
              <a:rPr lang="en-US" altLang="tr-TR" sz="2400" dirty="0" smtClean="0">
                <a:latin typeface="+mn-lt"/>
                <a:cs typeface="Times New Roman" panose="02020603050405020304" pitchFamily="18" charset="0"/>
              </a:rPr>
              <a:t> </a:t>
            </a:r>
            <a:r>
              <a:rPr lang="en-US" sz="2400" dirty="0" smtClean="0">
                <a:latin typeface="+mn-lt"/>
                <a:cs typeface="Times New Roman" panose="02020603050405020304" pitchFamily="18" charset="0"/>
              </a:rPr>
              <a:t>.</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TM04033919[[fn=Devre]]</Template>
  <TotalTime>781</TotalTime>
  <Words>813</Words>
  <Application>Microsoft Office PowerPoint</Application>
  <PresentationFormat>Geniş ekran</PresentationFormat>
  <Paragraphs>76</Paragraphs>
  <Slides>28</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28</vt:i4>
      </vt:variant>
    </vt:vector>
  </HeadingPairs>
  <TitlesOfParts>
    <vt:vector size="37" baseType="lpstr">
      <vt:lpstr>Arial Unicode MS</vt:lpstr>
      <vt:lpstr>Arial</vt:lpstr>
      <vt:lpstr>Calibri</vt:lpstr>
      <vt:lpstr>Century Gothic</vt:lpstr>
      <vt:lpstr>Courier New</vt:lpstr>
      <vt:lpstr>inherit</vt:lpstr>
      <vt:lpstr>Times New Roman</vt:lpstr>
      <vt:lpstr>Wingdings 3</vt:lpstr>
      <vt:lpstr>1_İyon</vt:lpstr>
      <vt:lpstr> ERASMUS+2018-1-TR-KA201-058001 «SMART STEPS FOR PREVENTING CHILD SEXUAL ABUSE»  TRAINIG OF TRAINERS TURKEY  17-21 JUNE 2019</vt:lpstr>
      <vt:lpstr>ICE BREAKING ACTIVITY</vt:lpstr>
      <vt:lpstr>PREPARATION TASK</vt:lpstr>
      <vt:lpstr>We don’t make noise.</vt:lpstr>
      <vt:lpstr>We don’t speak without permission</vt:lpstr>
      <vt:lpstr>We listen to our friends.</vt:lpstr>
      <vt:lpstr>We participate the activities.</vt:lpstr>
      <vt:lpstr>PRIVACY EDUCATION IN PRESCHOOL EDUCATION</vt:lpstr>
      <vt:lpstr>PRIVACY EDUCATION IN PRESCHOOL EDUCATION</vt:lpstr>
      <vt:lpstr>PowerPoint Sunusu</vt:lpstr>
      <vt:lpstr>PowerPoint Sunusu</vt:lpstr>
      <vt:lpstr>PowerPoint Sunusu</vt:lpstr>
      <vt:lpstr>PowerPoint Sunusu</vt:lpstr>
      <vt:lpstr>PowerPoint Sunusu</vt:lpstr>
      <vt:lpstr>THE FARRY TALE OF BUNNY AND TRAITOR WOLF</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Song 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ZuhalOZBAY</dc:creator>
  <cp:lastModifiedBy>ZuhalOZBAY</cp:lastModifiedBy>
  <cp:revision>130</cp:revision>
  <dcterms:created xsi:type="dcterms:W3CDTF">2019-05-23T12:51:10Z</dcterms:created>
  <dcterms:modified xsi:type="dcterms:W3CDTF">2019-05-29T08:18:50Z</dcterms:modified>
</cp:coreProperties>
</file>