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8"/>
  </p:notesMasterIdLst>
  <p:sldIdLst>
    <p:sldId id="259" r:id="rId2"/>
    <p:sldId id="294" r:id="rId3"/>
    <p:sldId id="292" r:id="rId4"/>
    <p:sldId id="257" r:id="rId5"/>
    <p:sldId id="264" r:id="rId6"/>
    <p:sldId id="267" r:id="rId7"/>
    <p:sldId id="266" r:id="rId8"/>
    <p:sldId id="265" r:id="rId9"/>
    <p:sldId id="268" r:id="rId10"/>
    <p:sldId id="263" r:id="rId11"/>
    <p:sldId id="262" r:id="rId12"/>
    <p:sldId id="269" r:id="rId13"/>
    <p:sldId id="261" r:id="rId14"/>
    <p:sldId id="273" r:id="rId15"/>
    <p:sldId id="272" r:id="rId16"/>
    <p:sldId id="278" r:id="rId17"/>
    <p:sldId id="271" r:id="rId18"/>
    <p:sldId id="279" r:id="rId19"/>
    <p:sldId id="270" r:id="rId20"/>
    <p:sldId id="277" r:id="rId21"/>
    <p:sldId id="276" r:id="rId22"/>
    <p:sldId id="275" r:id="rId23"/>
    <p:sldId id="281" r:id="rId24"/>
    <p:sldId id="280" r:id="rId25"/>
    <p:sldId id="283" r:id="rId26"/>
    <p:sldId id="282" r:id="rId27"/>
    <p:sldId id="286" r:id="rId28"/>
    <p:sldId id="285" r:id="rId29"/>
    <p:sldId id="284" r:id="rId30"/>
    <p:sldId id="274" r:id="rId31"/>
    <p:sldId id="290" r:id="rId32"/>
    <p:sldId id="287" r:id="rId33"/>
    <p:sldId id="288" r:id="rId34"/>
    <p:sldId id="289" r:id="rId35"/>
    <p:sldId id="293" r:id="rId36"/>
    <p:sldId id="258"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64" d="100"/>
          <a:sy n="64" d="100"/>
        </p:scale>
        <p:origin x="72" y="2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E0327-12B1-48BA-8E78-BDC9157371F5}" type="datetimeFigureOut">
              <a:rPr lang="tr-TR" smtClean="0"/>
              <a:t>28.5.2019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F7666-DACD-4254-AC2B-788BD9033056}" type="slidenum">
              <a:rPr lang="tr-TR" smtClean="0"/>
              <a:t>‹#›</a:t>
            </a:fld>
            <a:endParaRPr lang="tr-TR"/>
          </a:p>
        </p:txBody>
      </p:sp>
    </p:spTree>
    <p:extLst>
      <p:ext uri="{BB962C8B-B14F-4D97-AF65-F5344CB8AC3E}">
        <p14:creationId xmlns:p14="http://schemas.microsoft.com/office/powerpoint/2010/main" val="195914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pPr>
                <a:defRPr/>
              </a:pPr>
              <a:t>12</a:t>
            </a:fld>
            <a:endParaRPr lang="tr-TR"/>
          </a:p>
        </p:txBody>
      </p:sp>
    </p:spTree>
    <p:extLst>
      <p:ext uri="{BB962C8B-B14F-4D97-AF65-F5344CB8AC3E}">
        <p14:creationId xmlns:p14="http://schemas.microsoft.com/office/powerpoint/2010/main" val="337887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28.5.2019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493154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28.5.2019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7872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05968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624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26873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87196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78804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1447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1463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1400530"/>
          </a:xfrm>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1251519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6371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28.5.2019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17047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28.5.2019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61537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3480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35304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28.5.2019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51718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28.5.2019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72022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9.jp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28.5.2019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4195254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_al__ma_Sayfas_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_al__ma_Sayfas_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_al__ma_Sayfas_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5729718"/>
          </a:xfrm>
        </p:spPr>
        <p:txBody>
          <a:bodyPr/>
          <a:lstStyle/>
          <a:p>
            <a:pPr algn="ctr"/>
            <a:r>
              <a:rPr lang="tr-TR" dirty="0" smtClean="0"/>
              <a:t/>
            </a:r>
            <a:br>
              <a:rPr lang="tr-TR" dirty="0" smtClean="0"/>
            </a:br>
            <a:r>
              <a:rPr lang="tr-TR" b="1" dirty="0" smtClean="0"/>
              <a:t>ERASMUS+2018-1-TR-KA201-058001</a:t>
            </a:r>
            <a:br>
              <a:rPr lang="tr-TR" b="1" dirty="0" smtClean="0"/>
            </a:br>
            <a:r>
              <a:rPr lang="tr-TR" b="1" dirty="0" smtClean="0"/>
              <a:t>«SMART STEPS FOR PREVENTING CHILD SEXUAL ABUSE»</a:t>
            </a:r>
            <a:br>
              <a:rPr lang="tr-TR" b="1" dirty="0" smtClean="0"/>
            </a:br>
            <a:r>
              <a:rPr lang="tr-TR" b="1" dirty="0" smtClean="0"/>
              <a:t/>
            </a:r>
            <a:br>
              <a:rPr lang="tr-TR" b="1" dirty="0" smtClean="0"/>
            </a:br>
            <a:r>
              <a:rPr lang="tr-TR" dirty="0" smtClean="0"/>
              <a:t>TRAINIG OF TRAINERS</a:t>
            </a:r>
            <a:br>
              <a:rPr lang="tr-TR" dirty="0" smtClean="0"/>
            </a:br>
            <a:r>
              <a:rPr lang="tr-TR" dirty="0" smtClean="0"/>
              <a:t>TURKEY</a:t>
            </a:r>
            <a:br>
              <a:rPr lang="tr-TR" dirty="0" smtClean="0"/>
            </a:br>
            <a:r>
              <a:rPr lang="tr-TR" dirty="0" smtClean="0"/>
              <a:t>17-21 JUNE 2019</a:t>
            </a:r>
            <a:endParaRPr lang="tr-TR" dirty="0"/>
          </a:p>
        </p:txBody>
      </p:sp>
    </p:spTree>
    <p:extLst>
      <p:ext uri="{BB962C8B-B14F-4D97-AF65-F5344CB8AC3E}">
        <p14:creationId xmlns:p14="http://schemas.microsoft.com/office/powerpoint/2010/main" val="108259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Çocuk İstismarı Nedir?</a:t>
            </a:r>
          </a:p>
        </p:txBody>
      </p:sp>
      <p:sp>
        <p:nvSpPr>
          <p:cNvPr id="4" name="İçerik Yer Tutucusu 2"/>
          <p:cNvSpPr>
            <a:spLocks noGrp="1"/>
          </p:cNvSpPr>
          <p:nvPr>
            <p:ph idx="1"/>
          </p:nvPr>
        </p:nvSpPr>
        <p:spPr/>
        <p:txBody>
          <a:bodyPr rtlCol="0">
            <a:normAutofit/>
          </a:bodyPr>
          <a:lstStyle/>
          <a:p>
            <a:pPr>
              <a:tabLst>
                <a:tab pos="898525" algn="l"/>
                <a:tab pos="993775" algn="l"/>
              </a:tabLst>
              <a:defRPr/>
            </a:pPr>
            <a:r>
              <a:rPr lang="tr-TR" b="1" dirty="0" smtClean="0">
                <a:latin typeface="+mn-lt"/>
              </a:rPr>
              <a:t>Dünya </a:t>
            </a:r>
            <a:r>
              <a:rPr lang="tr-TR" b="1" dirty="0">
                <a:latin typeface="+mn-lt"/>
              </a:rPr>
              <a:t>Sağlık Örgütü, bir yetişkin tarafından bilerek veya bilmeyerek yapılan ve çocuğun sağlığını, fiziksel ve </a:t>
            </a:r>
            <a:r>
              <a:rPr lang="tr-TR" b="1" dirty="0" err="1">
                <a:latin typeface="+mn-lt"/>
              </a:rPr>
              <a:t>psikososyal</a:t>
            </a:r>
            <a:r>
              <a:rPr lang="tr-TR" b="1" dirty="0">
                <a:latin typeface="+mn-lt"/>
              </a:rPr>
              <a:t> gelişimini olumsuz yönde etkileyen davranışları çocuk istismarı olarak tanımlamaktadır.</a:t>
            </a:r>
          </a:p>
          <a:p>
            <a:pPr marL="0" indent="0" algn="just">
              <a:buNone/>
              <a:tabLst>
                <a:tab pos="898525" algn="l"/>
                <a:tab pos="993775" algn="l"/>
              </a:tabLst>
              <a:defRPr/>
            </a:pPr>
            <a:endParaRPr lang="tr-TR" sz="24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253032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4"/>
          <p:cNvSpPr>
            <a:spLocks noGrp="1"/>
          </p:cNvSpPr>
          <p:nvPr>
            <p:ph type="title"/>
          </p:nvPr>
        </p:nvSpPr>
        <p:spPr bwMode="auto"/>
        <p:txBody>
          <a:bodyPr wrap="square" numCol="1" compatLnSpc="1">
            <a:prstTxWarp prst="textNoShape">
              <a:avLst/>
            </a:prstTxWarp>
          </a:bodyPr>
          <a:lstStyle/>
          <a:p>
            <a:pPr algn="ctr">
              <a:buClrTx/>
              <a:buSzTx/>
            </a:pPr>
            <a:r>
              <a:rPr lang="tr-TR" altLang="tr-TR" b="1" dirty="0" smtClean="0"/>
              <a:t>İstismar Türleri</a:t>
            </a:r>
            <a:endParaRPr lang="tr-TR" altLang="tr-TR" b="1" dirty="0"/>
          </a:p>
        </p:txBody>
      </p:sp>
      <p:pic>
        <p:nvPicPr>
          <p:cNvPr id="14"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483" y="383014"/>
            <a:ext cx="251301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resimler\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0" y="3726289"/>
            <a:ext cx="28130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resimler\images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3483" y="3270676"/>
            <a:ext cx="2513012"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resimler\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70" y="384131"/>
            <a:ext cx="2813050" cy="253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Yuvarlatılmış Dikdörtgen 17"/>
          <p:cNvSpPr/>
          <p:nvPr/>
        </p:nvSpPr>
        <p:spPr>
          <a:xfrm>
            <a:off x="3700135" y="1254846"/>
            <a:ext cx="4861560" cy="1005840"/>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chemeClr val="tx1"/>
                </a:solidFill>
              </a:rPr>
              <a:t>FİZİKSEL </a:t>
            </a:r>
            <a:r>
              <a:rPr lang="tr-TR" sz="3600" dirty="0" smtClean="0">
                <a:solidFill>
                  <a:schemeClr val="tx1"/>
                </a:solidFill>
              </a:rPr>
              <a:t>İSTİSMAR</a:t>
            </a:r>
            <a:endParaRPr lang="tr-TR" sz="3600" dirty="0">
              <a:solidFill>
                <a:schemeClr val="tx1"/>
              </a:solidFill>
            </a:endParaRPr>
          </a:p>
        </p:txBody>
      </p:sp>
      <p:sp>
        <p:nvSpPr>
          <p:cNvPr id="19" name="Yuvarlatılmış Dikdörtgen 18"/>
          <p:cNvSpPr/>
          <p:nvPr/>
        </p:nvSpPr>
        <p:spPr>
          <a:xfrm>
            <a:off x="3700135" y="2419985"/>
            <a:ext cx="4861560" cy="1005840"/>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latin typeface="+mj-lt"/>
              </a:rPr>
              <a:t>DUYGUSAL İSTİSMAR</a:t>
            </a:r>
            <a:endParaRPr lang="tr-TR" sz="3600" dirty="0">
              <a:solidFill>
                <a:schemeClr val="tx1"/>
              </a:solidFill>
              <a:latin typeface="+mj-lt"/>
            </a:endParaRPr>
          </a:p>
        </p:txBody>
      </p:sp>
      <p:sp>
        <p:nvSpPr>
          <p:cNvPr id="20" name="Yuvarlatılmış Dikdörtgen 19"/>
          <p:cNvSpPr/>
          <p:nvPr/>
        </p:nvSpPr>
        <p:spPr>
          <a:xfrm>
            <a:off x="3700135" y="3585124"/>
            <a:ext cx="4861560" cy="1005840"/>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EKONOMİK İSTİSMAR</a:t>
            </a:r>
            <a:endParaRPr lang="tr-TR" sz="3600" dirty="0">
              <a:solidFill>
                <a:schemeClr val="tx1"/>
              </a:solidFill>
            </a:endParaRPr>
          </a:p>
        </p:txBody>
      </p:sp>
      <p:sp>
        <p:nvSpPr>
          <p:cNvPr id="21" name="Yuvarlatılmış Dikdörtgen 20"/>
          <p:cNvSpPr/>
          <p:nvPr/>
        </p:nvSpPr>
        <p:spPr>
          <a:xfrm>
            <a:off x="3700135" y="4750262"/>
            <a:ext cx="4861560" cy="1005840"/>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CİNSEL İSTİSMAR</a:t>
            </a:r>
            <a:endParaRPr lang="tr-TR" sz="3600" dirty="0">
              <a:solidFill>
                <a:schemeClr val="tx1"/>
              </a:solidFill>
            </a:endParaRPr>
          </a:p>
        </p:txBody>
      </p:sp>
    </p:spTree>
    <p:extLst>
      <p:ext uri="{BB962C8B-B14F-4D97-AF65-F5344CB8AC3E}">
        <p14:creationId xmlns:p14="http://schemas.microsoft.com/office/powerpoint/2010/main" val="2824576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pPr>
                <a:defRPr/>
              </a:pPr>
              <a:t>12</a:t>
            </a:fld>
            <a:endParaRPr lang="en-US" dirty="0"/>
          </a:p>
        </p:txBody>
      </p:sp>
      <p:sp>
        <p:nvSpPr>
          <p:cNvPr id="7" name="Metin kutusu 6"/>
          <p:cNvSpPr txBox="1"/>
          <p:nvPr/>
        </p:nvSpPr>
        <p:spPr>
          <a:xfrm>
            <a:off x="3780428" y="5554635"/>
            <a:ext cx="4981433" cy="707886"/>
          </a:xfrm>
          <a:prstGeom prst="rect">
            <a:avLst/>
          </a:prstGeom>
          <a:noFill/>
        </p:spPr>
        <p:txBody>
          <a:bodyPr wrap="square" rtlCol="0">
            <a:spAutoFit/>
          </a:bodyPr>
          <a:lstStyle/>
          <a:p>
            <a:pPr algn="ctr"/>
            <a:r>
              <a:rPr lang="tr-TR" sz="4000" dirty="0" smtClean="0"/>
              <a:t>FİZİKSEL İSTİSMAR</a:t>
            </a:r>
            <a:endParaRPr lang="tr-TR" sz="4000" dirty="0"/>
          </a:p>
        </p:txBody>
      </p:sp>
      <p:sp>
        <p:nvSpPr>
          <p:cNvPr id="3" name="İçerik Yer Tutucusu 2"/>
          <p:cNvSpPr>
            <a:spLocks noGrp="1"/>
          </p:cNvSpPr>
          <p:nvPr>
            <p:ph idx="1"/>
          </p:nvPr>
        </p:nvSpPr>
        <p:spPr/>
        <p:txBody>
          <a:bodyPr/>
          <a:lstStyle/>
          <a:p>
            <a:r>
              <a:rPr lang="tr-TR" dirty="0" smtClean="0"/>
              <a:t>Video gelecek</a:t>
            </a:r>
            <a:endParaRPr lang="tr-TR" dirty="0"/>
          </a:p>
        </p:txBody>
      </p:sp>
    </p:spTree>
    <p:extLst>
      <p:ext uri="{BB962C8B-B14F-4D97-AF65-F5344CB8AC3E}">
        <p14:creationId xmlns:p14="http://schemas.microsoft.com/office/powerpoint/2010/main" val="2547357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4"/>
          <p:cNvSpPr>
            <a:spLocks noGrp="1"/>
          </p:cNvSpPr>
          <p:nvPr>
            <p:ph type="title"/>
          </p:nvPr>
        </p:nvSpPr>
        <p:spPr bwMode="auto"/>
        <p:txBody>
          <a:bodyPr wrap="square" numCol="1" compatLnSpc="1">
            <a:prstTxWarp prst="textNoShape">
              <a:avLst/>
            </a:prstTxWarp>
          </a:bodyPr>
          <a:lstStyle/>
          <a:p>
            <a:r>
              <a:rPr lang="tr-TR" altLang="tr-TR" b="1" dirty="0" smtClean="0"/>
              <a:t>Çocuğun Fiziksel İstismarı</a:t>
            </a:r>
            <a:endParaRPr lang="tr-TR" altLang="tr-TR" b="1" dirty="0"/>
          </a:p>
        </p:txBody>
      </p:sp>
      <p:sp>
        <p:nvSpPr>
          <p:cNvPr id="5" name="Yuvarlatılmış Dikdörtgen 4"/>
          <p:cNvSpPr/>
          <p:nvPr/>
        </p:nvSpPr>
        <p:spPr>
          <a:xfrm>
            <a:off x="3665220" y="1373875"/>
            <a:ext cx="4861560" cy="4404360"/>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DÖVMEK</a:t>
            </a:r>
          </a:p>
          <a:p>
            <a:pPr lvl="1"/>
            <a:r>
              <a:rPr lang="tr-TR" sz="3600" dirty="0" smtClean="0">
                <a:solidFill>
                  <a:schemeClr val="tx1"/>
                </a:solidFill>
              </a:rPr>
              <a:t>KESMEK</a:t>
            </a:r>
          </a:p>
          <a:p>
            <a:pPr lvl="1"/>
            <a:r>
              <a:rPr lang="tr-TR" sz="3600" dirty="0" smtClean="0">
                <a:solidFill>
                  <a:schemeClr val="tx1"/>
                </a:solidFill>
              </a:rPr>
              <a:t>YAKMAK</a:t>
            </a:r>
          </a:p>
          <a:p>
            <a:pPr lvl="1"/>
            <a:r>
              <a:rPr lang="tr-TR" sz="3600" dirty="0" smtClean="0">
                <a:solidFill>
                  <a:schemeClr val="tx1"/>
                </a:solidFill>
              </a:rPr>
              <a:t>YARALAMAK</a:t>
            </a:r>
          </a:p>
          <a:p>
            <a:pPr lvl="1"/>
            <a:r>
              <a:rPr lang="tr-TR" sz="3600" dirty="0" smtClean="0">
                <a:solidFill>
                  <a:schemeClr val="tx1"/>
                </a:solidFill>
              </a:rPr>
              <a:t>SARSMAK</a:t>
            </a:r>
          </a:p>
          <a:p>
            <a:pPr lvl="1"/>
            <a:r>
              <a:rPr lang="tr-TR" sz="3600" dirty="0" smtClean="0">
                <a:solidFill>
                  <a:schemeClr val="tx1"/>
                </a:solidFill>
              </a:rPr>
              <a:t>ISIRMAK</a:t>
            </a:r>
          </a:p>
          <a:p>
            <a:pPr lvl="1"/>
            <a:r>
              <a:rPr lang="tr-TR" sz="3600" dirty="0" smtClean="0">
                <a:solidFill>
                  <a:schemeClr val="tx1"/>
                </a:solidFill>
              </a:rPr>
              <a:t>SAÇ KOPARMAK…</a:t>
            </a:r>
            <a:endParaRPr lang="tr-TR" sz="3600" dirty="0">
              <a:solidFill>
                <a:schemeClr val="tx1"/>
              </a:solidFill>
            </a:endParaRPr>
          </a:p>
        </p:txBody>
      </p:sp>
    </p:spTree>
    <p:extLst>
      <p:ext uri="{BB962C8B-B14F-4D97-AF65-F5344CB8AC3E}">
        <p14:creationId xmlns:p14="http://schemas.microsoft.com/office/powerpoint/2010/main" val="120117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4"/>
          <p:cNvSpPr>
            <a:spLocks noGrp="1"/>
          </p:cNvSpPr>
          <p:nvPr>
            <p:ph type="title"/>
          </p:nvPr>
        </p:nvSpPr>
        <p:spPr bwMode="auto">
          <a:ln>
            <a:noFill/>
          </a:ln>
        </p:spPr>
        <p:txBody>
          <a:bodyPr wrap="square" numCol="1" compatLnSpc="1">
            <a:prstTxWarp prst="textNoShape">
              <a:avLst/>
            </a:prstTxWarp>
          </a:bodyPr>
          <a:lstStyle/>
          <a:p>
            <a:pPr>
              <a:buClrTx/>
              <a:buSzTx/>
            </a:pPr>
            <a:r>
              <a:rPr lang="tr-TR" altLang="tr-TR" b="1" dirty="0" smtClean="0">
                <a:solidFill>
                  <a:schemeClr val="tx1"/>
                </a:solidFill>
                <a:latin typeface="+mn-lt"/>
              </a:rPr>
              <a:t>Çocuğun Duygusal İstismarı</a:t>
            </a:r>
            <a:endParaRPr lang="tr-TR" altLang="tr-TR" b="1" dirty="0">
              <a:solidFill>
                <a:schemeClr val="tx1"/>
              </a:solidFill>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7684" y="1735115"/>
            <a:ext cx="4330083" cy="376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5"/>
          <p:cNvSpPr/>
          <p:nvPr/>
        </p:nvSpPr>
        <p:spPr>
          <a:xfrm>
            <a:off x="380313" y="1316790"/>
            <a:ext cx="6319589" cy="643405"/>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chemeClr val="tx1"/>
                </a:solidFill>
              </a:rPr>
              <a:t>Aşağılama – Küçük Düşürme</a:t>
            </a:r>
            <a:endParaRPr lang="tr-TR" sz="1600" dirty="0">
              <a:solidFill>
                <a:schemeClr val="tx1"/>
              </a:solidFill>
            </a:endParaRPr>
          </a:p>
        </p:txBody>
      </p:sp>
      <p:sp>
        <p:nvSpPr>
          <p:cNvPr id="7" name="Yuvarlatılmış Dikdörtgen 6"/>
          <p:cNvSpPr/>
          <p:nvPr/>
        </p:nvSpPr>
        <p:spPr>
          <a:xfrm>
            <a:off x="380313" y="2032644"/>
            <a:ext cx="6319589" cy="643405"/>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chemeClr val="tx1"/>
                </a:solidFill>
              </a:rPr>
              <a:t>Aşırı Hoşgörü</a:t>
            </a:r>
            <a:endParaRPr lang="tr-TR" sz="1600" dirty="0">
              <a:solidFill>
                <a:schemeClr val="tx1"/>
              </a:solidFill>
            </a:endParaRPr>
          </a:p>
        </p:txBody>
      </p:sp>
      <p:sp>
        <p:nvSpPr>
          <p:cNvPr id="8" name="Yuvarlatılmış Dikdörtgen 7"/>
          <p:cNvSpPr/>
          <p:nvPr/>
        </p:nvSpPr>
        <p:spPr>
          <a:xfrm>
            <a:off x="380313" y="2748498"/>
            <a:ext cx="6319589" cy="643405"/>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chemeClr val="tx1"/>
                </a:solidFill>
              </a:rPr>
              <a:t>Aşırı Koruma</a:t>
            </a:r>
          </a:p>
          <a:p>
            <a:endParaRPr lang="tr-TR" dirty="0">
              <a:solidFill>
                <a:schemeClr val="tx1"/>
              </a:solidFill>
            </a:endParaRPr>
          </a:p>
        </p:txBody>
      </p:sp>
      <p:sp>
        <p:nvSpPr>
          <p:cNvPr id="9" name="Yuvarlatılmış Dikdörtgen 8"/>
          <p:cNvSpPr/>
          <p:nvPr/>
        </p:nvSpPr>
        <p:spPr>
          <a:xfrm>
            <a:off x="380313" y="3464352"/>
            <a:ext cx="6319589" cy="892558"/>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fi-FI" sz="3200" dirty="0" smtClean="0">
                <a:solidFill>
                  <a:schemeClr val="tx1"/>
                </a:solidFill>
              </a:rPr>
              <a:t>Tehdit Etme – Korkutma – Evden Kovma</a:t>
            </a:r>
            <a:endParaRPr lang="fi-FI" sz="3200" dirty="0">
              <a:solidFill>
                <a:schemeClr val="tx1"/>
              </a:solidFill>
            </a:endParaRPr>
          </a:p>
        </p:txBody>
      </p:sp>
      <p:sp>
        <p:nvSpPr>
          <p:cNvPr id="10" name="Yuvarlatılmış Dikdörtgen 9"/>
          <p:cNvSpPr/>
          <p:nvPr/>
        </p:nvSpPr>
        <p:spPr>
          <a:xfrm>
            <a:off x="380313" y="4429359"/>
            <a:ext cx="6319589" cy="643405"/>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chemeClr val="tx1"/>
                </a:solidFill>
              </a:rPr>
              <a:t>Şiddete Tanıklık Ettirme</a:t>
            </a:r>
            <a:endParaRPr lang="tr-TR" sz="3200" dirty="0">
              <a:solidFill>
                <a:schemeClr val="tx1"/>
              </a:solidFill>
            </a:endParaRPr>
          </a:p>
        </p:txBody>
      </p:sp>
      <p:sp>
        <p:nvSpPr>
          <p:cNvPr id="11" name="Yuvarlatılmış Dikdörtgen 10"/>
          <p:cNvSpPr/>
          <p:nvPr/>
        </p:nvSpPr>
        <p:spPr>
          <a:xfrm>
            <a:off x="380313" y="5145212"/>
            <a:ext cx="6319589" cy="643405"/>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chemeClr val="tx1"/>
                </a:solidFill>
              </a:rPr>
              <a:t>Yüksek Beklenti</a:t>
            </a:r>
            <a:endParaRPr lang="tr-TR" dirty="0">
              <a:solidFill>
                <a:schemeClr val="tx1"/>
              </a:solidFill>
            </a:endParaRPr>
          </a:p>
        </p:txBody>
      </p:sp>
    </p:spTree>
    <p:extLst>
      <p:ext uri="{BB962C8B-B14F-4D97-AF65-F5344CB8AC3E}">
        <p14:creationId xmlns:p14="http://schemas.microsoft.com/office/powerpoint/2010/main" val="46900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4"/>
          <p:cNvSpPr>
            <a:spLocks noGrp="1"/>
          </p:cNvSpPr>
          <p:nvPr>
            <p:ph type="title"/>
          </p:nvPr>
        </p:nvSpPr>
        <p:spPr bwMode="auto"/>
        <p:txBody>
          <a:bodyPr wrap="square" numCol="1" compatLnSpc="1">
            <a:prstTxWarp prst="textNoShape">
              <a:avLst/>
            </a:prstTxWarp>
          </a:bodyPr>
          <a:lstStyle/>
          <a:p>
            <a:pPr algn="ctr"/>
            <a:r>
              <a:rPr lang="tr-TR" altLang="tr-TR" b="1" dirty="0" smtClean="0">
                <a:solidFill>
                  <a:schemeClr val="tx1"/>
                </a:solidFill>
                <a:latin typeface="+mn-lt"/>
              </a:rPr>
              <a:t>Çocuğun Ekonomik İstismarı</a:t>
            </a:r>
            <a:endParaRPr lang="tr-TR" altLang="tr-TR" b="1" dirty="0">
              <a:solidFill>
                <a:schemeClr val="tx1"/>
              </a:solidFill>
              <a:latin typeface="+mn-lt"/>
            </a:endParaRPr>
          </a:p>
        </p:txBody>
      </p:sp>
      <p:sp>
        <p:nvSpPr>
          <p:cNvPr id="5" name="Yuvarlatılmış Dikdörtgen 4"/>
          <p:cNvSpPr/>
          <p:nvPr/>
        </p:nvSpPr>
        <p:spPr>
          <a:xfrm>
            <a:off x="3230880" y="1890897"/>
            <a:ext cx="4861560" cy="1101858"/>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ÇOCUK İŞÇİLİĞİ</a:t>
            </a:r>
            <a:endParaRPr lang="tr-TR" sz="3600" dirty="0">
              <a:solidFill>
                <a:schemeClr val="tx1"/>
              </a:solidFill>
            </a:endParaRPr>
          </a:p>
        </p:txBody>
      </p:sp>
      <p:sp>
        <p:nvSpPr>
          <p:cNvPr id="6" name="Yuvarlatılmış Dikdörtgen 5"/>
          <p:cNvSpPr/>
          <p:nvPr/>
        </p:nvSpPr>
        <p:spPr>
          <a:xfrm>
            <a:off x="3230880" y="3125337"/>
            <a:ext cx="4861560" cy="1101858"/>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ÇOCUK KAÇIRMA</a:t>
            </a:r>
            <a:endParaRPr lang="tr-TR" sz="3600" dirty="0">
              <a:solidFill>
                <a:schemeClr val="tx1"/>
              </a:solidFill>
            </a:endParaRPr>
          </a:p>
        </p:txBody>
      </p:sp>
    </p:spTree>
    <p:extLst>
      <p:ext uri="{BB962C8B-B14F-4D97-AF65-F5344CB8AC3E}">
        <p14:creationId xmlns:p14="http://schemas.microsoft.com/office/powerpoint/2010/main" val="3883369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latin typeface="+mn-lt"/>
              </a:rPr>
              <a:t>Çocuğun Cinsel İstismarı</a:t>
            </a:r>
          </a:p>
        </p:txBody>
      </p:sp>
      <p:sp>
        <p:nvSpPr>
          <p:cNvPr id="3" name="İçerik Yer Tutucusu 2"/>
          <p:cNvSpPr>
            <a:spLocks noGrp="1"/>
          </p:cNvSpPr>
          <p:nvPr>
            <p:ph idx="1"/>
          </p:nvPr>
        </p:nvSpPr>
        <p:spPr/>
        <p:txBody>
          <a:bodyPr/>
          <a:lstStyle/>
          <a:p>
            <a:pPr>
              <a:tabLst>
                <a:tab pos="898525" algn="l"/>
                <a:tab pos="993775" algn="l"/>
              </a:tabLst>
              <a:defRPr/>
            </a:pPr>
            <a:r>
              <a:rPr lang="tr-TR" altLang="tr-TR" b="1" dirty="0">
                <a:latin typeface="+mn-lt"/>
              </a:rPr>
              <a:t>Cinsel istismar; Çocuğun kendisinden büyük veya akranları tarafından cinsel haz amacıyla zorla ya da ikna edilerek cinsel etkileşime maruz bırakılmasıdır.</a:t>
            </a:r>
          </a:p>
          <a:p>
            <a:endParaRPr lang="tr-TR" dirty="0"/>
          </a:p>
        </p:txBody>
      </p:sp>
    </p:spTree>
    <p:extLst>
      <p:ext uri="{BB962C8B-B14F-4D97-AF65-F5344CB8AC3E}">
        <p14:creationId xmlns:p14="http://schemas.microsoft.com/office/powerpoint/2010/main" val="3944851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4"/>
          <p:cNvSpPr>
            <a:spLocks noGrp="1"/>
          </p:cNvSpPr>
          <p:nvPr>
            <p:ph type="title"/>
          </p:nvPr>
        </p:nvSpPr>
        <p:spPr bwMode="auto"/>
        <p:txBody>
          <a:bodyPr wrap="square" numCol="1" compatLnSpc="1">
            <a:prstTxWarp prst="textNoShape">
              <a:avLst/>
            </a:prstTxWarp>
          </a:bodyPr>
          <a:lstStyle/>
          <a:p>
            <a:pPr>
              <a:buClrTx/>
              <a:buSzTx/>
            </a:pPr>
            <a:r>
              <a:rPr lang="tr-TR" altLang="tr-TR" b="1" dirty="0" smtClean="0">
                <a:solidFill>
                  <a:schemeClr val="tx1"/>
                </a:solidFill>
                <a:latin typeface="+mn-lt"/>
              </a:rPr>
              <a:t>Çocuğun Cinsel İstismarı</a:t>
            </a:r>
            <a:endParaRPr lang="tr-TR" altLang="tr-TR" b="1" dirty="0">
              <a:solidFill>
                <a:schemeClr val="tx1"/>
              </a:solidFill>
              <a:latin typeface="+mn-lt"/>
            </a:endParaRPr>
          </a:p>
        </p:txBody>
      </p:sp>
      <p:pic>
        <p:nvPicPr>
          <p:cNvPr id="5"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3420" y="2893102"/>
            <a:ext cx="5321540" cy="290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5"/>
          <p:cNvSpPr/>
          <p:nvPr/>
        </p:nvSpPr>
        <p:spPr>
          <a:xfrm>
            <a:off x="3313312" y="1244183"/>
            <a:ext cx="6021757" cy="689547"/>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chemeClr val="tx1"/>
                </a:solidFill>
              </a:rPr>
              <a:t>DOKUNMANIN OLDUĞU</a:t>
            </a:r>
            <a:endParaRPr lang="tr-TR" sz="3200" dirty="0">
              <a:solidFill>
                <a:schemeClr val="tx1"/>
              </a:solidFill>
            </a:endParaRPr>
          </a:p>
        </p:txBody>
      </p:sp>
      <p:sp>
        <p:nvSpPr>
          <p:cNvPr id="7" name="Yuvarlatılmış Dikdörtgen 6"/>
          <p:cNvSpPr/>
          <p:nvPr/>
        </p:nvSpPr>
        <p:spPr>
          <a:xfrm>
            <a:off x="3313312" y="2027265"/>
            <a:ext cx="6021756" cy="655093"/>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chemeClr val="tx1"/>
                </a:solidFill>
              </a:rPr>
              <a:t>DOKUNMANIN OLMADIĞI</a:t>
            </a:r>
            <a:endParaRPr lang="tr-TR" sz="3200" dirty="0">
              <a:solidFill>
                <a:schemeClr val="tx1"/>
              </a:solidFill>
            </a:endParaRPr>
          </a:p>
        </p:txBody>
      </p:sp>
    </p:spTree>
    <p:extLst>
      <p:ext uri="{BB962C8B-B14F-4D97-AF65-F5344CB8AC3E}">
        <p14:creationId xmlns:p14="http://schemas.microsoft.com/office/powerpoint/2010/main" val="987449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latin typeface="+mn-lt"/>
              </a:rPr>
              <a:t>Cinsel İstismar Durumları</a:t>
            </a:r>
          </a:p>
        </p:txBody>
      </p:sp>
      <p:sp>
        <p:nvSpPr>
          <p:cNvPr id="3" name="İçerik Yer Tutucusu 2"/>
          <p:cNvSpPr>
            <a:spLocks noGrp="1"/>
          </p:cNvSpPr>
          <p:nvPr>
            <p:ph idx="1"/>
          </p:nvPr>
        </p:nvSpPr>
        <p:spPr/>
        <p:txBody>
          <a:bodyPr/>
          <a:lstStyle/>
          <a:p>
            <a:pPr>
              <a:tabLst>
                <a:tab pos="898525" algn="l"/>
                <a:tab pos="993775" algn="l"/>
              </a:tabLst>
              <a:defRPr/>
            </a:pPr>
            <a:r>
              <a:rPr lang="tr-TR" altLang="tr-TR" b="1" dirty="0" smtClean="0">
                <a:latin typeface="+mn-lt"/>
              </a:rPr>
              <a:t>Cinsel </a:t>
            </a:r>
            <a:r>
              <a:rPr lang="tr-TR" altLang="tr-TR" b="1" dirty="0">
                <a:latin typeface="+mn-lt"/>
              </a:rPr>
              <a:t>haz almak amacıyla dokunmak veya sarılmak, </a:t>
            </a:r>
          </a:p>
          <a:p>
            <a:pPr>
              <a:tabLst>
                <a:tab pos="898525" algn="l"/>
                <a:tab pos="993775" algn="l"/>
              </a:tabLst>
              <a:defRPr/>
            </a:pPr>
            <a:r>
              <a:rPr lang="tr-TR" altLang="tr-TR" b="1" dirty="0">
                <a:latin typeface="+mn-lt"/>
              </a:rPr>
              <a:t>Cinsel içerikli konuşma yapmak, </a:t>
            </a:r>
          </a:p>
          <a:p>
            <a:pPr>
              <a:tabLst>
                <a:tab pos="898525" algn="l"/>
                <a:tab pos="993775" algn="l"/>
              </a:tabLst>
              <a:defRPr/>
            </a:pPr>
            <a:r>
              <a:rPr lang="tr-TR" altLang="tr-TR" b="1" dirty="0">
                <a:latin typeface="+mn-lt"/>
              </a:rPr>
              <a:t>Cinsel içerikli resim veya film göstermek vb. davranışlar</a:t>
            </a:r>
          </a:p>
          <a:p>
            <a:pPr>
              <a:tabLst>
                <a:tab pos="898525" algn="l"/>
                <a:tab pos="993775" algn="l"/>
              </a:tabLst>
              <a:defRPr/>
            </a:pPr>
            <a:r>
              <a:rPr lang="tr-TR" altLang="tr-TR" b="1" dirty="0">
                <a:latin typeface="+mn-lt"/>
              </a:rPr>
              <a:t>Teşhircilik</a:t>
            </a:r>
          </a:p>
          <a:p>
            <a:pPr>
              <a:tabLst>
                <a:tab pos="898525" algn="l"/>
                <a:tab pos="993775" algn="l"/>
              </a:tabLst>
              <a:defRPr/>
            </a:pPr>
            <a:r>
              <a:rPr lang="tr-TR" altLang="tr-TR" b="1" dirty="0">
                <a:latin typeface="+mn-lt"/>
              </a:rPr>
              <a:t>Dokunma yada kendisine dokunmaya zorlama vb.</a:t>
            </a:r>
          </a:p>
          <a:p>
            <a:pPr marL="0" indent="0">
              <a:buNone/>
            </a:pPr>
            <a:endParaRPr lang="tr-TR" dirty="0"/>
          </a:p>
        </p:txBody>
      </p:sp>
    </p:spTree>
    <p:extLst>
      <p:ext uri="{BB962C8B-B14F-4D97-AF65-F5344CB8AC3E}">
        <p14:creationId xmlns:p14="http://schemas.microsoft.com/office/powerpoint/2010/main" val="2526650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bwMode="auto">
          <a:xfrm>
            <a:off x="623888" y="549275"/>
            <a:ext cx="10972800" cy="706438"/>
          </a:xfrm>
          <a:prstGeom prst="rect">
            <a:avLst/>
          </a:prstGeom>
        </p:spPr>
        <p:txBody>
          <a:bodyPr vert="horz" wrap="square" lIns="91440" tIns="45720" rIns="91440" bIns="45720" numCol="1" rtlCol="0" anchor="t"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Font typeface="Georgia" pitchFamily="18" charset="0"/>
              <a:buNone/>
            </a:pPr>
            <a:r>
              <a:rPr lang="tr-TR" altLang="tr-TR" sz="3200" dirty="0" smtClean="0">
                <a:solidFill>
                  <a:schemeClr val="tx1"/>
                </a:solidFill>
              </a:rPr>
              <a:t>CİNSEL İSTİSMARCILARIN YAKINLIK DERECELERİ</a:t>
            </a:r>
          </a:p>
        </p:txBody>
      </p:sp>
      <p:graphicFrame>
        <p:nvGraphicFramePr>
          <p:cNvPr id="5" name="Grafik 6"/>
          <p:cNvGraphicFramePr>
            <a:graphicFrameLocks/>
          </p:cNvGraphicFramePr>
          <p:nvPr>
            <p:extLst>
              <p:ext uri="{D42A27DB-BD31-4B8C-83A1-F6EECF244321}">
                <p14:modId xmlns:p14="http://schemas.microsoft.com/office/powerpoint/2010/main" val="2076448736"/>
              </p:ext>
            </p:extLst>
          </p:nvPr>
        </p:nvGraphicFramePr>
        <p:xfrm>
          <a:off x="1096963" y="780149"/>
          <a:ext cx="10026650" cy="5340350"/>
        </p:xfrm>
        <a:graphic>
          <a:graphicData uri="http://schemas.openxmlformats.org/presentationml/2006/ole">
            <mc:AlternateContent xmlns:mc="http://schemas.openxmlformats.org/markup-compatibility/2006">
              <mc:Choice xmlns:v="urn:schemas-microsoft-com:vml" Requires="v">
                <p:oleObj spid="_x0000_s1088" r:id="rId3" imgW="10022693" imgH="5340559" progId="Excel.Sheet.8">
                  <p:embed/>
                </p:oleObj>
              </mc:Choice>
              <mc:Fallback>
                <p:oleObj r:id="rId3" imgW="10022693" imgH="5340559"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780149"/>
                        <a:ext cx="10026650" cy="534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473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1898176"/>
            <a:ext cx="8825658" cy="3329581"/>
          </a:xfrm>
        </p:spPr>
        <p:txBody>
          <a:bodyPr anchor="ctr"/>
          <a:lstStyle/>
          <a:p>
            <a:pPr algn="ctr"/>
            <a:r>
              <a:rPr lang="tr-TR" sz="4200" b="1" dirty="0"/>
              <a:t>İhmal ve İstismar Eğitiminde Öğretmen Oturumları</a:t>
            </a:r>
          </a:p>
        </p:txBody>
      </p:sp>
    </p:spTree>
    <p:extLst>
      <p:ext uri="{BB962C8B-B14F-4D97-AF65-F5344CB8AC3E}">
        <p14:creationId xmlns:p14="http://schemas.microsoft.com/office/powerpoint/2010/main" val="2692468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9829" y="383962"/>
            <a:ext cx="9764713" cy="1076325"/>
          </a:xfrm>
          <a:prstGeom prst="rect">
            <a:avLst/>
          </a:prstGeom>
        </p:spPr>
        <p:txBody>
          <a:bodyPr>
            <a:spAutoFit/>
          </a:bodyPr>
          <a:lstStyle/>
          <a:p>
            <a:pPr algn="ctr" fontAlgn="auto">
              <a:spcBef>
                <a:spcPts val="0"/>
              </a:spcBef>
              <a:spcAft>
                <a:spcPts val="0"/>
              </a:spcAft>
              <a:defRPr/>
            </a:pPr>
            <a:r>
              <a:rPr lang="tr-TR" altLang="tr-TR" sz="3200" b="1" dirty="0">
                <a:ea typeface="+mj-ea"/>
                <a:cs typeface="+mj-cs"/>
              </a:rPr>
              <a:t>CİNSEL İSTİSMAR MAĞDURLARININ </a:t>
            </a:r>
          </a:p>
          <a:p>
            <a:pPr algn="ctr" fontAlgn="auto">
              <a:spcBef>
                <a:spcPts val="0"/>
              </a:spcBef>
              <a:spcAft>
                <a:spcPts val="0"/>
              </a:spcAft>
              <a:defRPr/>
            </a:pPr>
            <a:r>
              <a:rPr lang="tr-TR" altLang="tr-TR" sz="3200" b="1" dirty="0">
                <a:ea typeface="+mj-ea"/>
                <a:cs typeface="+mj-cs"/>
              </a:rPr>
              <a:t>CİNSİYETE GÖRE DAĞILIMI</a:t>
            </a:r>
            <a:endParaRPr lang="tr-TR" dirty="0"/>
          </a:p>
        </p:txBody>
      </p:sp>
      <p:graphicFrame>
        <p:nvGraphicFramePr>
          <p:cNvPr id="5" name="Grafik 7"/>
          <p:cNvGraphicFramePr>
            <a:graphicFrameLocks/>
          </p:cNvGraphicFramePr>
          <p:nvPr>
            <p:extLst>
              <p:ext uri="{D42A27DB-BD31-4B8C-83A1-F6EECF244321}">
                <p14:modId xmlns:p14="http://schemas.microsoft.com/office/powerpoint/2010/main" val="3878565708"/>
              </p:ext>
            </p:extLst>
          </p:nvPr>
        </p:nvGraphicFramePr>
        <p:xfrm>
          <a:off x="1557338" y="1757363"/>
          <a:ext cx="8664575" cy="3946525"/>
        </p:xfrm>
        <a:graphic>
          <a:graphicData uri="http://schemas.openxmlformats.org/presentationml/2006/ole">
            <mc:AlternateContent xmlns:mc="http://schemas.openxmlformats.org/markup-compatibility/2006">
              <mc:Choice xmlns:v="urn:schemas-microsoft-com:vml" Requires="v">
                <p:oleObj spid="_x0000_s2112" name="Çalışma Sayfası" r:id="rId3" imgW="8667800" imgH="3943386" progId="Excel.Sheet.8">
                  <p:embed/>
                </p:oleObj>
              </mc:Choice>
              <mc:Fallback>
                <p:oleObj name="Çalışma Sayfası" r:id="rId3" imgW="8667800" imgH="394338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1757363"/>
                        <a:ext cx="8664575" cy="3946525"/>
                      </a:xfrm>
                      <a:prstGeom prst="rect">
                        <a:avLst/>
                      </a:prstGeom>
                      <a:noFill/>
                      <a:extLst/>
                    </p:spPr>
                  </p:pic>
                </p:oleObj>
              </mc:Fallback>
            </mc:AlternateContent>
          </a:graphicData>
        </a:graphic>
      </p:graphicFrame>
    </p:spTree>
    <p:extLst>
      <p:ext uri="{BB962C8B-B14F-4D97-AF65-F5344CB8AC3E}">
        <p14:creationId xmlns:p14="http://schemas.microsoft.com/office/powerpoint/2010/main" val="1570639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4117268555"/>
              </p:ext>
            </p:extLst>
          </p:nvPr>
        </p:nvGraphicFramePr>
        <p:xfrm>
          <a:off x="1058886" y="1117742"/>
          <a:ext cx="9458325" cy="5016500"/>
        </p:xfrm>
        <a:graphic>
          <a:graphicData uri="http://schemas.openxmlformats.org/presentationml/2006/ole">
            <mc:AlternateContent xmlns:mc="http://schemas.openxmlformats.org/markup-compatibility/2006">
              <mc:Choice xmlns:v="urn:schemas-microsoft-com:vml" Requires="v">
                <p:oleObj spid="_x0000_s3136" r:id="rId3" imgW="9455715" imgH="5017443" progId="Excel.Sheet.8">
                  <p:embed/>
                </p:oleObj>
              </mc:Choice>
              <mc:Fallback>
                <p:oleObj r:id="rId3" imgW="9455715" imgH="5017443"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86" y="1117742"/>
                        <a:ext cx="9458325" cy="501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1058886" y="274780"/>
            <a:ext cx="9764713" cy="1076325"/>
          </a:xfrm>
          <a:prstGeom prst="rect">
            <a:avLst/>
          </a:prstGeom>
        </p:spPr>
        <p:txBody>
          <a:bodyPr>
            <a:spAutoFit/>
          </a:bodyPr>
          <a:lstStyle/>
          <a:p>
            <a:pPr algn="ctr" fontAlgn="auto">
              <a:spcBef>
                <a:spcPts val="0"/>
              </a:spcBef>
              <a:spcAft>
                <a:spcPts val="0"/>
              </a:spcAft>
              <a:defRPr/>
            </a:pPr>
            <a:r>
              <a:rPr lang="tr-TR" altLang="tr-TR" sz="3200" b="1" dirty="0">
                <a:ea typeface="+mj-ea"/>
                <a:cs typeface="+mj-cs"/>
              </a:rPr>
              <a:t>CİNSEL İSTİSMAR MAĞDURLARININ </a:t>
            </a:r>
          </a:p>
          <a:p>
            <a:pPr algn="ctr" fontAlgn="auto">
              <a:spcBef>
                <a:spcPts val="0"/>
              </a:spcBef>
              <a:spcAft>
                <a:spcPts val="0"/>
              </a:spcAft>
              <a:defRPr/>
            </a:pPr>
            <a:r>
              <a:rPr lang="tr-TR" altLang="tr-TR" sz="3200" b="1" dirty="0">
                <a:ea typeface="+mj-ea"/>
                <a:cs typeface="+mj-cs"/>
              </a:rPr>
              <a:t>YAŞA GÖRE DAĞILIMI</a:t>
            </a:r>
            <a:endParaRPr lang="tr-TR" dirty="0"/>
          </a:p>
        </p:txBody>
      </p:sp>
    </p:spTree>
    <p:extLst>
      <p:ext uri="{BB962C8B-B14F-4D97-AF65-F5344CB8AC3E}">
        <p14:creationId xmlns:p14="http://schemas.microsoft.com/office/powerpoint/2010/main" val="1918583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2"/>
          <p:cNvSpPr>
            <a:spLocks noChangeArrowheads="1"/>
          </p:cNvSpPr>
          <p:nvPr/>
        </p:nvSpPr>
        <p:spPr bwMode="auto">
          <a:xfrm>
            <a:off x="1141081" y="313899"/>
            <a:ext cx="9026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ts val="0"/>
              </a:spcBef>
              <a:spcAft>
                <a:spcPts val="0"/>
              </a:spcAft>
              <a:buClrTx/>
              <a:buSzTx/>
              <a:buFontTx/>
              <a:buNone/>
              <a:defRPr/>
            </a:pPr>
            <a:r>
              <a:rPr lang="tr-TR" altLang="tr-TR" sz="3200" b="1" dirty="0">
                <a:solidFill>
                  <a:schemeClr val="tx1"/>
                </a:solidFill>
                <a:latin typeface="+mn-lt"/>
                <a:ea typeface="+mj-ea"/>
                <a:cs typeface="+mj-cs"/>
              </a:rPr>
              <a:t>İSTİSMAR </a:t>
            </a:r>
            <a:r>
              <a:rPr lang="tr-TR" altLang="tr-TR" sz="3200" b="1" dirty="0">
                <a:solidFill>
                  <a:schemeClr val="tx1"/>
                </a:solidFill>
                <a:latin typeface="+mn-lt"/>
                <a:ea typeface="+mj-ea"/>
                <a:cs typeface="+mj-cs"/>
              </a:rPr>
              <a:t>RİSKİNİ ARTIRAN FAKTÖRLER</a:t>
            </a:r>
          </a:p>
        </p:txBody>
      </p:sp>
      <p:pic>
        <p:nvPicPr>
          <p:cNvPr id="5" name="Picture 2" descr="C:\Users\Casper\Downloads\wheelchair ENGE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543" y="1235225"/>
            <a:ext cx="1942235" cy="1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Casper\Downloads\kirikkale-de-aile-ici-siddet-semineri-4471652_559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07" y="1235225"/>
            <a:ext cx="2176980" cy="1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781" y="3669865"/>
            <a:ext cx="4081487" cy="214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1141081" y="1033585"/>
            <a:ext cx="4279064" cy="972648"/>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800" dirty="0" smtClean="0">
                <a:solidFill>
                  <a:schemeClr val="tx1"/>
                </a:solidFill>
              </a:rPr>
              <a:t>ÇOCUK</a:t>
            </a:r>
            <a:endParaRPr lang="tr-TR" sz="2800" dirty="0">
              <a:solidFill>
                <a:schemeClr val="tx1"/>
              </a:solidFill>
            </a:endParaRPr>
          </a:p>
        </p:txBody>
      </p:sp>
      <p:sp>
        <p:nvSpPr>
          <p:cNvPr id="9" name="Yuvarlatılmış Dikdörtgen 8"/>
          <p:cNvSpPr/>
          <p:nvPr/>
        </p:nvSpPr>
        <p:spPr>
          <a:xfrm>
            <a:off x="1141081" y="2257865"/>
            <a:ext cx="4279064" cy="972648"/>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800" dirty="0" smtClean="0">
                <a:solidFill>
                  <a:schemeClr val="tx1"/>
                </a:solidFill>
              </a:rPr>
              <a:t>AİLE</a:t>
            </a:r>
            <a:endParaRPr lang="tr-TR" sz="2800" dirty="0">
              <a:solidFill>
                <a:schemeClr val="tx1"/>
              </a:solidFill>
            </a:endParaRPr>
          </a:p>
        </p:txBody>
      </p:sp>
      <p:sp>
        <p:nvSpPr>
          <p:cNvPr id="10" name="Yuvarlatılmış Dikdörtgen 9"/>
          <p:cNvSpPr/>
          <p:nvPr/>
        </p:nvSpPr>
        <p:spPr>
          <a:xfrm>
            <a:off x="1141081" y="3482145"/>
            <a:ext cx="4279064" cy="972648"/>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800" dirty="0" smtClean="0">
                <a:solidFill>
                  <a:schemeClr val="tx1"/>
                </a:solidFill>
              </a:rPr>
              <a:t>TOPLUM</a:t>
            </a:r>
            <a:endParaRPr lang="tr-TR" sz="2800" dirty="0">
              <a:solidFill>
                <a:schemeClr val="tx1"/>
              </a:solidFill>
            </a:endParaRPr>
          </a:p>
        </p:txBody>
      </p:sp>
      <p:sp>
        <p:nvSpPr>
          <p:cNvPr id="11" name="Yuvarlatılmış Dikdörtgen 10"/>
          <p:cNvSpPr/>
          <p:nvPr/>
        </p:nvSpPr>
        <p:spPr>
          <a:xfrm>
            <a:off x="1141081" y="4706425"/>
            <a:ext cx="4279064" cy="972648"/>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800" dirty="0" smtClean="0">
                <a:solidFill>
                  <a:schemeClr val="tx1"/>
                </a:solidFill>
              </a:rPr>
              <a:t>İNTERNET VE </a:t>
            </a:r>
            <a:r>
              <a:rPr lang="tr-TR" sz="2800" dirty="0" smtClean="0">
                <a:solidFill>
                  <a:schemeClr val="tx1"/>
                </a:solidFill>
              </a:rPr>
              <a:t>MEDYA</a:t>
            </a:r>
            <a:endParaRPr lang="tr-TR" sz="2800" dirty="0">
              <a:solidFill>
                <a:schemeClr val="tx1"/>
              </a:solidFill>
            </a:endParaRPr>
          </a:p>
        </p:txBody>
      </p:sp>
    </p:spTree>
    <p:extLst>
      <p:ext uri="{BB962C8B-B14F-4D97-AF65-F5344CB8AC3E}">
        <p14:creationId xmlns:p14="http://schemas.microsoft.com/office/powerpoint/2010/main" val="342738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bwMode="auto"/>
        <p:txBody>
          <a:bodyPr wrap="square" numCol="1" compatLnSpc="1">
            <a:prstTxWarp prst="textNoShape">
              <a:avLst/>
            </a:prstTxWarp>
          </a:bodyPr>
          <a:lstStyle/>
          <a:p>
            <a:pPr marL="0" indent="0" algn="ctr" eaLnBrk="1" hangingPunct="1">
              <a:buFont typeface="Georgia" pitchFamily="18" charset="0"/>
              <a:buNone/>
            </a:pPr>
            <a:r>
              <a:rPr lang="tr-TR" altLang="tr-TR" sz="3600" dirty="0" smtClean="0">
                <a:solidFill>
                  <a:srgbClr val="002060"/>
                </a:solidFill>
                <a:effectLst/>
                <a:latin typeface="Calibri" pitchFamily="34" charset="0"/>
              </a:rPr>
              <a:t>ÇOCUKLUK ÇAĞINDAKİ İSTİSMARIN </a:t>
            </a:r>
            <a:br>
              <a:rPr lang="tr-TR" altLang="tr-TR" sz="3600" dirty="0" smtClean="0">
                <a:solidFill>
                  <a:srgbClr val="002060"/>
                </a:solidFill>
                <a:effectLst/>
                <a:latin typeface="Calibri" pitchFamily="34" charset="0"/>
              </a:rPr>
            </a:br>
            <a:r>
              <a:rPr lang="tr-TR" altLang="tr-TR" sz="3600" dirty="0" smtClean="0">
                <a:solidFill>
                  <a:srgbClr val="002060"/>
                </a:solidFill>
                <a:effectLst/>
                <a:latin typeface="Calibri" pitchFamily="34" charset="0"/>
              </a:rPr>
              <a:t>UZUN DÖNEMDEKİ ETKİLERİ</a:t>
            </a:r>
          </a:p>
        </p:txBody>
      </p:sp>
      <p:sp>
        <p:nvSpPr>
          <p:cNvPr id="4" name="İçerik Yer Tutucusu 2"/>
          <p:cNvSpPr>
            <a:spLocks noGrp="1"/>
          </p:cNvSpPr>
          <p:nvPr>
            <p:ph idx="1"/>
          </p:nvPr>
        </p:nvSpPr>
        <p:spPr>
          <a:prstGeom prst="rect">
            <a:avLst/>
          </a:prstGeom>
          <a:ln>
            <a:miter lim="800000"/>
            <a:headEnd/>
            <a:tailEnd/>
          </a:ln>
          <a:extLst/>
        </p:spPr>
        <p:txBody>
          <a:bodyPr numCol="2" rtlCol="0">
            <a:noAutofit/>
          </a:bodyPr>
          <a:lstStyle/>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Kaygı Bozuklukları ve </a:t>
            </a:r>
            <a:r>
              <a:rPr lang="en-US" sz="2400" dirty="0" err="1" smtClean="0">
                <a:solidFill>
                  <a:srgbClr val="002060"/>
                </a:solidFill>
                <a:latin typeface="Calibri" panose="020F0502020204030204" pitchFamily="34" charset="0"/>
              </a:rPr>
              <a:t>Depresyon</a:t>
            </a:r>
            <a:endParaRPr lang="tr-TR" sz="2400" dirty="0" smtClean="0">
              <a:solidFill>
                <a:srgbClr val="002060"/>
              </a:solidFill>
              <a:latin typeface="Calibri" panose="020F0502020204030204" pitchFamily="34" charset="0"/>
            </a:endParaRP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Kişilik Bozuklukları</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Cinsel Sorunlar</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İlişki ve </a:t>
            </a:r>
            <a:r>
              <a:rPr lang="tr-TR" sz="2400" dirty="0">
                <a:solidFill>
                  <a:srgbClr val="002060"/>
                </a:solidFill>
                <a:latin typeface="Calibri" panose="020F0502020204030204" pitchFamily="34" charset="0"/>
              </a:rPr>
              <a:t>İletişim Sorunları </a:t>
            </a:r>
            <a:r>
              <a:rPr lang="tr-TR" sz="2400" dirty="0" smtClean="0">
                <a:solidFill>
                  <a:srgbClr val="002060"/>
                </a:solidFill>
                <a:latin typeface="Calibri" panose="020F0502020204030204" pitchFamily="34" charset="0"/>
              </a:rPr>
              <a:t>Kendine Zarar Verme</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İntihar G</a:t>
            </a:r>
            <a:r>
              <a:rPr lang="en-US" sz="2400" dirty="0" err="1" smtClean="0">
                <a:solidFill>
                  <a:srgbClr val="002060"/>
                </a:solidFill>
                <a:latin typeface="Calibri" panose="020F0502020204030204" pitchFamily="34" charset="0"/>
              </a:rPr>
              <a:t>irişim</a:t>
            </a:r>
            <a:r>
              <a:rPr lang="tr-TR" sz="2400" dirty="0" err="1" smtClean="0">
                <a:solidFill>
                  <a:srgbClr val="002060"/>
                </a:solidFill>
                <a:latin typeface="Calibri" panose="020F0502020204030204" pitchFamily="34" charset="0"/>
              </a:rPr>
              <a:t>ler</a:t>
            </a:r>
            <a:r>
              <a:rPr lang="en-US" sz="2400" dirty="0" err="1" smtClean="0">
                <a:solidFill>
                  <a:srgbClr val="002060"/>
                </a:solidFill>
                <a:latin typeface="Calibri" panose="020F0502020204030204" pitchFamily="34" charset="0"/>
              </a:rPr>
              <a:t>i</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Madde</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B</a:t>
            </a:r>
            <a:r>
              <a:rPr lang="en-US" sz="2400" dirty="0" err="1" smtClean="0">
                <a:solidFill>
                  <a:srgbClr val="002060"/>
                </a:solidFill>
                <a:latin typeface="Calibri" panose="020F0502020204030204" pitchFamily="34" charset="0"/>
              </a:rPr>
              <a:t>ağımlılığı</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Özgüven</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E</a:t>
            </a:r>
            <a:r>
              <a:rPr lang="en-US" sz="2400" dirty="0" err="1" smtClean="0">
                <a:solidFill>
                  <a:srgbClr val="002060"/>
                </a:solidFill>
                <a:latin typeface="Calibri" panose="020F0502020204030204" pitchFamily="34" charset="0"/>
              </a:rPr>
              <a:t>ksikliği</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Güven</a:t>
            </a:r>
            <a:r>
              <a:rPr lang="en-US" sz="2400" dirty="0" smtClean="0">
                <a:solidFill>
                  <a:srgbClr val="002060"/>
                </a:solidFill>
                <a:latin typeface="Calibri" panose="020F0502020204030204" pitchFamily="34" charset="0"/>
              </a:rPr>
              <a:t> </a:t>
            </a:r>
            <a:r>
              <a:rPr lang="tr-TR" sz="2400" dirty="0" err="1">
                <a:solidFill>
                  <a:srgbClr val="002060"/>
                </a:solidFill>
                <a:latin typeface="Calibri" panose="020F0502020204030204" pitchFamily="34" charset="0"/>
              </a:rPr>
              <a:t>v</a:t>
            </a:r>
            <a:r>
              <a:rPr lang="en-US" sz="2400" dirty="0" smtClean="0">
                <a:solidFill>
                  <a:srgbClr val="002060"/>
                </a:solidFill>
                <a:latin typeface="Calibri" panose="020F0502020204030204" pitchFamily="34" charset="0"/>
              </a:rPr>
              <a:t>e </a:t>
            </a:r>
            <a:r>
              <a:rPr lang="tr-TR" sz="2400" dirty="0" smtClean="0">
                <a:solidFill>
                  <a:srgbClr val="002060"/>
                </a:solidFill>
                <a:latin typeface="Calibri" panose="020F0502020204030204" pitchFamily="34" charset="0"/>
              </a:rPr>
              <a:t>Ö</a:t>
            </a:r>
            <a:r>
              <a:rPr lang="en-US" sz="2400" dirty="0" err="1" smtClean="0">
                <a:solidFill>
                  <a:srgbClr val="002060"/>
                </a:solidFill>
                <a:latin typeface="Calibri" panose="020F0502020204030204" pitchFamily="34" charset="0"/>
              </a:rPr>
              <a:t>zel</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Y</a:t>
            </a:r>
            <a:r>
              <a:rPr lang="en-US" sz="2400" dirty="0" err="1" smtClean="0">
                <a:solidFill>
                  <a:srgbClr val="002060"/>
                </a:solidFill>
                <a:latin typeface="Calibri" panose="020F0502020204030204" pitchFamily="34" charset="0"/>
              </a:rPr>
              <a:t>aşamla</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İ</a:t>
            </a:r>
            <a:r>
              <a:rPr lang="en-US" sz="2400" dirty="0" err="1" smtClean="0">
                <a:solidFill>
                  <a:srgbClr val="002060"/>
                </a:solidFill>
                <a:latin typeface="Calibri" panose="020F0502020204030204" pitchFamily="34" charset="0"/>
              </a:rPr>
              <a:t>lgili</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S</a:t>
            </a:r>
            <a:r>
              <a:rPr lang="en-US" sz="2400" dirty="0" err="1" smtClean="0">
                <a:solidFill>
                  <a:srgbClr val="002060"/>
                </a:solidFill>
                <a:latin typeface="Calibri" panose="020F0502020204030204" pitchFamily="34" charset="0"/>
              </a:rPr>
              <a:t>orunlar</a:t>
            </a:r>
            <a:endParaRPr lang="tr-TR"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Suça Karışma Sıklığında Artış</a:t>
            </a: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Olumsuz</a:t>
            </a:r>
            <a:r>
              <a:rPr lang="en-US" sz="2400" dirty="0" smtClean="0">
                <a:solidFill>
                  <a:srgbClr val="002060"/>
                </a:solidFill>
                <a:latin typeface="Calibri" panose="020F0502020204030204" pitchFamily="34" charset="0"/>
              </a:rPr>
              <a:t> </a:t>
            </a:r>
            <a:r>
              <a:rPr lang="en-US" sz="2400" dirty="0" err="1" smtClean="0">
                <a:solidFill>
                  <a:srgbClr val="002060"/>
                </a:solidFill>
                <a:latin typeface="Calibri" panose="020F0502020204030204" pitchFamily="34" charset="0"/>
              </a:rPr>
              <a:t>Duygusal</a:t>
            </a:r>
            <a:r>
              <a:rPr lang="en-US" sz="2400" dirty="0" smtClean="0">
                <a:solidFill>
                  <a:srgbClr val="002060"/>
                </a:solidFill>
                <a:latin typeface="Calibri" panose="020F0502020204030204" pitchFamily="34" charset="0"/>
              </a:rPr>
              <a:t> </a:t>
            </a:r>
            <a:r>
              <a:rPr lang="en-US" sz="2400" dirty="0" err="1" smtClean="0">
                <a:solidFill>
                  <a:srgbClr val="002060"/>
                </a:solidFill>
                <a:latin typeface="Calibri" panose="020F0502020204030204" pitchFamily="34" charset="0"/>
              </a:rPr>
              <a:t>Yaşamlar</a:t>
            </a:r>
            <a:r>
              <a:rPr lang="en-US" sz="2400" dirty="0" smtClean="0">
                <a:solidFill>
                  <a:srgbClr val="002060"/>
                </a:solidFill>
                <a:latin typeface="Calibri" panose="020F0502020204030204" pitchFamily="34" charset="0"/>
              </a:rPr>
              <a:t> </a:t>
            </a:r>
            <a:r>
              <a:rPr lang="tr-TR" sz="2400" dirty="0" err="1">
                <a:solidFill>
                  <a:srgbClr val="002060"/>
                </a:solidFill>
                <a:latin typeface="Calibri" panose="020F0502020204030204" pitchFamily="34" charset="0"/>
              </a:rPr>
              <a:t>v</a:t>
            </a:r>
            <a:r>
              <a:rPr lang="en-US" sz="2400" dirty="0" smtClean="0">
                <a:solidFill>
                  <a:srgbClr val="002060"/>
                </a:solidFill>
                <a:latin typeface="Calibri" panose="020F0502020204030204" pitchFamily="34" charset="0"/>
              </a:rPr>
              <a:t>e </a:t>
            </a:r>
            <a:r>
              <a:rPr lang="en-US" sz="2400" dirty="0" err="1" smtClean="0">
                <a:solidFill>
                  <a:srgbClr val="002060"/>
                </a:solidFill>
                <a:latin typeface="Calibri" panose="020F0502020204030204" pitchFamily="34" charset="0"/>
              </a:rPr>
              <a:t>Anılar</a:t>
            </a:r>
            <a:endParaRPr lang="en-US" sz="2400"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579555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Çocuklar Neden İstismar Edildiklerini Söylemezler?</a:t>
            </a:r>
            <a:endParaRPr lang="tr-TR" dirty="0"/>
          </a:p>
        </p:txBody>
      </p:sp>
      <p:sp>
        <p:nvSpPr>
          <p:cNvPr id="7" name="İçerik Yer Tutucusu 6"/>
          <p:cNvSpPr>
            <a:spLocks noGrp="1"/>
          </p:cNvSpPr>
          <p:nvPr>
            <p:ph idx="1"/>
          </p:nvPr>
        </p:nvSpPr>
        <p:spPr/>
        <p:txBody>
          <a:bodyPr/>
          <a:lstStyle/>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Ona kimsenin inanmayacağından korkarlar.</a:t>
            </a:r>
          </a:p>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Cinsel istismarın kendi hataları olduğundan ve bu yüzden başlarının belaya girmesinden korkarlar.</a:t>
            </a:r>
          </a:p>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Çocuk, böyle bir şeyi nasıl anlatacağını bilmeyebilir.</a:t>
            </a:r>
          </a:p>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Bu davranışlardan hoşlanmadığı halde, istismar eden kişiyi sevebilir ve onun başının belaya girmesinden korkabilir. </a:t>
            </a:r>
          </a:p>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İstismar eden kişi tarafından tehdit edilmiş; korkutulmuş olabilir.</a:t>
            </a:r>
          </a:p>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Bazı çocuklar bunun yanlış olduğunu bilmeyebilir.</a:t>
            </a:r>
          </a:p>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Daha büyük çocuklar bu konuda konuşmaktan utanç duyabilir. </a:t>
            </a:r>
          </a:p>
          <a:p>
            <a:pPr marL="531813" indent="-531813">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Çocuk konuşmak için uygun zaman, zemin ve kişi olmadığını düşünebilir.</a:t>
            </a:r>
          </a:p>
          <a:p>
            <a:pPr marL="0" indent="0">
              <a:buNone/>
            </a:pPr>
            <a:endParaRPr lang="tr-TR" dirty="0"/>
          </a:p>
        </p:txBody>
      </p:sp>
    </p:spTree>
    <p:extLst>
      <p:ext uri="{BB962C8B-B14F-4D97-AF65-F5344CB8AC3E}">
        <p14:creationId xmlns:p14="http://schemas.microsoft.com/office/powerpoint/2010/main" val="1813061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Çocuklar Ne Zaman İstismar Edildiklerini Söylerler?</a:t>
            </a:r>
            <a:endParaRPr lang="tr-TR" dirty="0"/>
          </a:p>
        </p:txBody>
      </p:sp>
      <p:sp>
        <p:nvSpPr>
          <p:cNvPr id="3" name="İçerik Yer Tutucusu 2"/>
          <p:cNvSpPr>
            <a:spLocks noGrp="1"/>
          </p:cNvSpPr>
          <p:nvPr>
            <p:ph idx="1"/>
          </p:nvPr>
        </p:nvSpPr>
        <p:spPr/>
        <p:txBody>
          <a:bodyPr/>
          <a:lstStyle/>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İstismarın derecesi, sıklığı artar ve istismar çocuğu korkutursa. </a:t>
            </a:r>
          </a:p>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Cinsel istismardan korunmayla ilgili bilgi alırsa ve kendisine yapılanın doğru olmadığını fark ederse. </a:t>
            </a:r>
          </a:p>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Söylenmesi gerektiğini öğrenirse.</a:t>
            </a:r>
          </a:p>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Çocuklar sırlarını en yakın arkadaşları ile paylaşırsa.</a:t>
            </a:r>
          </a:p>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Kardeşleri kendisinin ilk istismar edildiği yaşa gelmişse ve onları korumak isterse. </a:t>
            </a:r>
          </a:p>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Ergenliğe gelmişse hamilelikten korkuyorsa ya da istismarcının baskısından kurtulmak istiyorsa.</a:t>
            </a:r>
          </a:p>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Çocuk güvenebileceği ve kendisi ile yakından ilgilenen bir yetişkinle karşılaştıysa.</a:t>
            </a:r>
          </a:p>
          <a:p>
            <a:pPr marL="531813" indent="-444500">
              <a:spcBef>
                <a:spcPts val="0"/>
              </a:spcBef>
              <a:buClr>
                <a:srgbClr val="002060"/>
              </a:buClr>
              <a:buFont typeface="Wingdings" panose="05000000000000000000" pitchFamily="2" charset="2"/>
              <a:buChar char="Ø"/>
              <a:defRPr/>
            </a:pPr>
            <a:r>
              <a:rPr lang="tr-TR" altLang="tr-TR" kern="0" dirty="0">
                <a:solidFill>
                  <a:srgbClr val="002060"/>
                </a:solidFill>
                <a:latin typeface="Calibri" panose="020F0502020204030204" pitchFamily="34" charset="0"/>
              </a:rPr>
              <a:t>Fiziksel bir yakınma sonrası doktora giderse.</a:t>
            </a:r>
          </a:p>
          <a:p>
            <a:endParaRPr lang="tr-TR" dirty="0"/>
          </a:p>
        </p:txBody>
      </p:sp>
    </p:spTree>
    <p:extLst>
      <p:ext uri="{BB962C8B-B14F-4D97-AF65-F5344CB8AC3E}">
        <p14:creationId xmlns:p14="http://schemas.microsoft.com/office/powerpoint/2010/main" val="1614845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İstismara Dair İpucu Olabilecek Söylemler</a:t>
            </a:r>
            <a:endParaRPr lang="tr-TR" dirty="0"/>
          </a:p>
        </p:txBody>
      </p:sp>
      <p:sp>
        <p:nvSpPr>
          <p:cNvPr id="3" name="İçerik Yer Tutucusu 2"/>
          <p:cNvSpPr>
            <a:spLocks noGrp="1"/>
          </p:cNvSpPr>
          <p:nvPr>
            <p:ph idx="1"/>
          </p:nvPr>
        </p:nvSpPr>
        <p:spPr/>
        <p:txBody>
          <a:bodyPr/>
          <a:lstStyle/>
          <a:p>
            <a:pPr marL="620713" indent="-533400">
              <a:spcBef>
                <a:spcPts val="0"/>
              </a:spcBef>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rPr>
              <a:t>“Erkek kardeşim dün gece uyumama izin vermedi” </a:t>
            </a:r>
          </a:p>
          <a:p>
            <a:pPr marL="620713" indent="-533400">
              <a:spcBef>
                <a:spcPts val="0"/>
              </a:spcBef>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rPr>
              <a:t>“Komşumuz “X “abi çok komik iç çamaşırları giyiniyor” </a:t>
            </a:r>
          </a:p>
          <a:p>
            <a:pPr marL="620713" indent="-533400">
              <a:spcBef>
                <a:spcPts val="0"/>
              </a:spcBef>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rPr>
              <a:t>“Annemin beni amcamla yalnız bırakmasından hiç hoşlanmıyorum” </a:t>
            </a:r>
          </a:p>
          <a:p>
            <a:pPr marL="620713" indent="-533400">
              <a:spcBef>
                <a:spcPts val="0"/>
              </a:spcBef>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rPr>
              <a:t>“Komşumuzun oğlu beni çok sıkıştırıyor” </a:t>
            </a:r>
          </a:p>
          <a:p>
            <a:pPr marL="620713" indent="-533400">
              <a:spcBef>
                <a:spcPts val="0"/>
              </a:spcBef>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rPr>
              <a:t>“Tanıdığım bir kız var, annesine rahatsız edildiğini söyledi fakat annesi ona inanmadı”…..vb.</a:t>
            </a:r>
          </a:p>
          <a:p>
            <a:pPr marL="45720" indent="0">
              <a:spcBef>
                <a:spcPts val="0"/>
              </a:spcBef>
              <a:buClr>
                <a:schemeClr val="accent6">
                  <a:lumMod val="75000"/>
                </a:schemeClr>
              </a:buClr>
              <a:buNone/>
              <a:defRPr/>
            </a:pPr>
            <a:endParaRPr lang="tr-TR" sz="2400" dirty="0">
              <a:solidFill>
                <a:srgbClr val="002060"/>
              </a:solidFill>
              <a:latin typeface="Calibri" panose="020F0502020204030204" pitchFamily="34" charset="0"/>
            </a:endParaRPr>
          </a:p>
          <a:p>
            <a:pPr marL="45720" indent="0">
              <a:spcBef>
                <a:spcPts val="0"/>
              </a:spcBef>
              <a:buClr>
                <a:schemeClr val="accent6">
                  <a:lumMod val="75000"/>
                </a:schemeClr>
              </a:buClr>
              <a:buNone/>
              <a:defRPr/>
            </a:pPr>
            <a:r>
              <a:rPr lang="tr-TR" sz="2400" b="1" i="1" dirty="0">
                <a:solidFill>
                  <a:srgbClr val="002060"/>
                </a:solidFill>
                <a:latin typeface="Calibri" panose="020F0502020204030204" pitchFamily="34" charset="0"/>
              </a:rPr>
              <a:t>Bunun gibi dolaylı ifadeler kullanıyorsa çocuğu uzman birine yönlendirin.</a:t>
            </a:r>
          </a:p>
          <a:p>
            <a:endParaRPr lang="tr-TR" dirty="0"/>
          </a:p>
        </p:txBody>
      </p:sp>
    </p:spTree>
    <p:extLst>
      <p:ext uri="{BB962C8B-B14F-4D97-AF65-F5344CB8AC3E}">
        <p14:creationId xmlns:p14="http://schemas.microsoft.com/office/powerpoint/2010/main" val="2114523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1" algn="l" defTabSz="457200" rtl="0">
              <a:spcBef>
                <a:spcPct val="0"/>
              </a:spcBef>
            </a:pPr>
            <a:r>
              <a:rPr lang="tr-TR" sz="3600" b="1" dirty="0">
                <a:solidFill>
                  <a:srgbClr val="002060"/>
                </a:solidFill>
                <a:latin typeface="Calibri" panose="020F0502020204030204" pitchFamily="34" charset="0"/>
              </a:rPr>
              <a:t>Aşağıdakilere Benzer Sorulardan ve İfadelerden Kesinlikle KAÇININ!</a:t>
            </a:r>
            <a:r>
              <a:rPr lang="tr-TR" sz="3600" dirty="0">
                <a:solidFill>
                  <a:srgbClr val="002060"/>
                </a:solidFill>
                <a:latin typeface="Calibri" panose="020F0502020204030204" pitchFamily="34" charset="0"/>
              </a:rPr>
              <a:t/>
            </a:r>
            <a:br>
              <a:rPr lang="tr-TR" sz="3600" dirty="0">
                <a:solidFill>
                  <a:srgbClr val="002060"/>
                </a:solidFill>
                <a:latin typeface="Calibri" panose="020F0502020204030204" pitchFamily="34" charset="0"/>
              </a:rPr>
            </a:br>
            <a:endParaRPr lang="tr-TR" dirty="0"/>
          </a:p>
        </p:txBody>
      </p:sp>
      <p:sp>
        <p:nvSpPr>
          <p:cNvPr id="4" name="İçerik Yer Tutucusu 2"/>
          <p:cNvSpPr>
            <a:spLocks noGrp="1"/>
          </p:cNvSpPr>
          <p:nvPr>
            <p:ph idx="1"/>
          </p:nvPr>
        </p:nvSpPr>
        <p:spPr/>
        <p:txBody>
          <a:bodyPr rtlCol="0">
            <a:noAutofit/>
          </a:bodyPr>
          <a:lstStyle/>
          <a:p>
            <a:pPr indent="-182880" eaLnBrk="1" fontAlgn="auto" hangingPunct="1">
              <a:buClr>
                <a:srgbClr val="002060"/>
              </a:buClr>
              <a:buFont typeface="Wingdings" panose="05000000000000000000" pitchFamily="2" charset="2"/>
              <a:buChar char="Ø"/>
              <a:defRPr/>
            </a:pPr>
            <a:r>
              <a:rPr lang="tr-TR" sz="3200" dirty="0" smtClean="0">
                <a:solidFill>
                  <a:srgbClr val="002060"/>
                </a:solidFill>
                <a:latin typeface="Calibri" panose="020F0502020204030204" pitchFamily="34" charset="0"/>
              </a:rPr>
              <a:t>“</a:t>
            </a:r>
            <a:r>
              <a:rPr lang="tr-TR" sz="3200" dirty="0">
                <a:solidFill>
                  <a:srgbClr val="002060"/>
                </a:solidFill>
                <a:latin typeface="Calibri" panose="020F0502020204030204" pitchFamily="34" charset="0"/>
              </a:rPr>
              <a:t>Bunun olduğundan emin </a:t>
            </a:r>
            <a:r>
              <a:rPr lang="tr-TR" sz="3200" dirty="0" smtClean="0">
                <a:solidFill>
                  <a:srgbClr val="002060"/>
                </a:solidFill>
                <a:latin typeface="Calibri" panose="020F0502020204030204" pitchFamily="34" charset="0"/>
              </a:rPr>
              <a:t>misin”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“Doğru mu </a:t>
            </a:r>
            <a:r>
              <a:rPr lang="tr-TR" sz="3200" dirty="0" smtClean="0">
                <a:solidFill>
                  <a:srgbClr val="002060"/>
                </a:solidFill>
                <a:latin typeface="Calibri" panose="020F0502020204030204" pitchFamily="34" charset="0"/>
              </a:rPr>
              <a:t>söylüyorsun”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“Bu bir daha olursa bana haber ver”. </a:t>
            </a: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“Neden karşı </a:t>
            </a:r>
            <a:r>
              <a:rPr lang="tr-TR" sz="3200" dirty="0" smtClean="0">
                <a:solidFill>
                  <a:srgbClr val="002060"/>
                </a:solidFill>
                <a:latin typeface="Calibri" panose="020F0502020204030204" pitchFamily="34" charset="0"/>
              </a:rPr>
              <a:t>koymadın”.</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“Şimdiye kadar neden </a:t>
            </a:r>
            <a:r>
              <a:rPr lang="tr-TR" sz="3200" dirty="0" smtClean="0">
                <a:solidFill>
                  <a:srgbClr val="002060"/>
                </a:solidFill>
                <a:latin typeface="Calibri" panose="020F0502020204030204" pitchFamily="34" charset="0"/>
              </a:rPr>
              <a:t>anlatmadın”</a:t>
            </a:r>
            <a:endParaRPr lang="tr-TR" sz="3200" dirty="0">
              <a:solidFill>
                <a:srgbClr val="002060"/>
              </a:solidFill>
              <a:latin typeface="Calibri" panose="020F0502020204030204" pitchFamily="34" charset="0"/>
            </a:endParaRPr>
          </a:p>
          <a:p>
            <a:pPr marL="457200" indent="-457200" eaLnBrk="1" fontAlgn="auto" hangingPunct="1">
              <a:buClr>
                <a:srgbClr val="002060"/>
              </a:buClr>
              <a:buFont typeface="Wingdings" panose="05000000000000000000" pitchFamily="2" charset="2"/>
              <a:buChar char="Ø"/>
              <a:defRPr/>
            </a:pPr>
            <a:endParaRPr lang="tr-TR" sz="32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644260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4400" b="1" dirty="0">
                <a:solidFill>
                  <a:srgbClr val="002060"/>
                </a:solidFill>
              </a:rPr>
              <a:t>İhmal ve İstismar Durumuyla Karşılaşırsam ‘Ne Yapmalıyım?’</a:t>
            </a:r>
            <a:r>
              <a:rPr lang="tr-TR" altLang="tr-TR" sz="4400" dirty="0">
                <a:solidFill>
                  <a:srgbClr val="002060"/>
                </a:solidFill>
              </a:rPr>
              <a:t/>
            </a:r>
            <a:br>
              <a:rPr lang="tr-TR" altLang="tr-TR" sz="4400" dirty="0">
                <a:solidFill>
                  <a:srgbClr val="002060"/>
                </a:solidFill>
              </a:rPr>
            </a:br>
            <a:endParaRPr lang="tr-TR" dirty="0"/>
          </a:p>
        </p:txBody>
      </p:sp>
      <p:sp>
        <p:nvSpPr>
          <p:cNvPr id="3" name="İçerik Yer Tutucusu 2"/>
          <p:cNvSpPr>
            <a:spLocks noGrp="1"/>
          </p:cNvSpPr>
          <p:nvPr>
            <p:ph idx="1"/>
          </p:nvPr>
        </p:nvSpPr>
        <p:spPr/>
        <p:txBody>
          <a:bodyPr>
            <a:normAutofit fontScale="92500" lnSpcReduction="10000"/>
          </a:bodyPr>
          <a:lstStyle/>
          <a:p>
            <a:pPr>
              <a:spcBef>
                <a:spcPts val="0"/>
              </a:spcBef>
              <a:buClr>
                <a:srgbClr val="002060"/>
              </a:buClr>
              <a:buFont typeface="Wingdings" panose="05000000000000000000" pitchFamily="2" charset="2"/>
              <a:buChar char="Ø"/>
              <a:defRPr/>
            </a:pPr>
            <a:r>
              <a:rPr lang="tr-TR" dirty="0">
                <a:solidFill>
                  <a:srgbClr val="002060"/>
                </a:solidFill>
                <a:latin typeface="Calibri" panose="020F0502020204030204" pitchFamily="34" charset="0"/>
              </a:rPr>
              <a:t>Yapacağınız en iyi şey, onu dinleyerek inandığınızı göstermenizdir.</a:t>
            </a:r>
          </a:p>
          <a:p>
            <a:pPr>
              <a:spcBef>
                <a:spcPts val="0"/>
              </a:spcBef>
              <a:buClr>
                <a:srgbClr val="002060"/>
              </a:buClr>
              <a:buFont typeface="Wingdings" panose="05000000000000000000" pitchFamily="2" charset="2"/>
              <a:buChar char="Ø"/>
              <a:defRPr/>
            </a:pPr>
            <a:r>
              <a:rPr lang="tr-TR" dirty="0">
                <a:solidFill>
                  <a:srgbClr val="002060"/>
                </a:solidFill>
                <a:latin typeface="Calibri" panose="020F0502020204030204" pitchFamily="34" charset="0"/>
              </a:rPr>
              <a:t>Olanlardan dolayı sizin de çok üzgün olduğunuzu, her zaman yanında olacağınızı ve bu olayın onun suçu olmadığını belirtin </a:t>
            </a:r>
          </a:p>
          <a:p>
            <a:pPr>
              <a:spcBef>
                <a:spcPts val="0"/>
              </a:spcBef>
              <a:buClr>
                <a:srgbClr val="002060"/>
              </a:buClr>
              <a:buFont typeface="Wingdings" panose="05000000000000000000" pitchFamily="2" charset="2"/>
              <a:buChar char="Ø"/>
              <a:defRPr/>
            </a:pPr>
            <a:r>
              <a:rPr lang="tr-TR" dirty="0">
                <a:solidFill>
                  <a:srgbClr val="002060"/>
                </a:solidFill>
                <a:latin typeface="Calibri" panose="020F0502020204030204" pitchFamily="34" charset="0"/>
              </a:rPr>
              <a:t>Cinsel istismar oluşmuşsa mutlaka önce ilgili kurumlara başvurulmalı vücutta ve giysilerde hiçbir temizlik yapılmadan muayeneye gidilmelidir. Banyo yapmak, giysileri değiştirmek gibi davranışlar saldırganın ve suçun belirlenmesinde yardımcı olabilecek ipucu ve kanıtların yok olmasına yol açabilir. Deliller için ilk 72 saat çok önemlidir. </a:t>
            </a:r>
          </a:p>
          <a:p>
            <a:pPr>
              <a:spcBef>
                <a:spcPts val="0"/>
              </a:spcBef>
              <a:buClr>
                <a:srgbClr val="002060"/>
              </a:buClr>
              <a:buFont typeface="Wingdings" panose="05000000000000000000" pitchFamily="2" charset="2"/>
              <a:buChar char="Ø"/>
              <a:defRPr/>
            </a:pPr>
            <a:r>
              <a:rPr lang="tr-TR" dirty="0">
                <a:solidFill>
                  <a:srgbClr val="002060"/>
                </a:solidFill>
                <a:latin typeface="Calibri" panose="020F0502020204030204" pitchFamily="34" charset="0"/>
              </a:rPr>
              <a:t>Tüm ihmal ve istismar türleri için bildirim yükümlülüğü zorunludur.</a:t>
            </a:r>
          </a:p>
          <a:p>
            <a:pPr>
              <a:spcBef>
                <a:spcPts val="0"/>
              </a:spcBef>
              <a:buClr>
                <a:srgbClr val="002060"/>
              </a:buClr>
              <a:buFont typeface="Wingdings" panose="05000000000000000000" pitchFamily="2" charset="2"/>
              <a:buChar char="Ø"/>
              <a:defRPr/>
            </a:pPr>
            <a:endParaRPr lang="tr-TR" dirty="0">
              <a:solidFill>
                <a:srgbClr val="002060"/>
              </a:solidFill>
              <a:latin typeface="Calibri" panose="020F0502020204030204" pitchFamily="34" charset="0"/>
            </a:endParaRPr>
          </a:p>
          <a:p>
            <a:pPr algn="ctr">
              <a:spcBef>
                <a:spcPts val="0"/>
              </a:spcBef>
              <a:buClr>
                <a:srgbClr val="002060"/>
              </a:buClr>
              <a:defRPr/>
            </a:pPr>
            <a:r>
              <a:rPr lang="tr-TR" sz="2800" dirty="0">
                <a:solidFill>
                  <a:srgbClr val="002060"/>
                </a:solidFill>
                <a:latin typeface="Calibri" panose="020F0502020204030204" pitchFamily="34" charset="0"/>
              </a:rPr>
              <a:t>Eğer çocuğunuz böyle bir duruma maruz kalmışsa, hem siz hem de çocuğunuz mutlaka uzman yardımı almalıdır. </a:t>
            </a:r>
          </a:p>
          <a:p>
            <a:pPr algn="ctr">
              <a:spcBef>
                <a:spcPts val="0"/>
              </a:spcBef>
              <a:buClr>
                <a:srgbClr val="002060"/>
              </a:buClr>
              <a:defRPr/>
            </a:pPr>
            <a:endParaRPr lang="tr-TR" sz="2800" dirty="0">
              <a:solidFill>
                <a:srgbClr val="002060"/>
              </a:solidFill>
              <a:latin typeface="Calibri" panose="020F0502020204030204" pitchFamily="34" charset="0"/>
            </a:endParaRPr>
          </a:p>
          <a:p>
            <a:pPr algn="ctr">
              <a:spcBef>
                <a:spcPts val="0"/>
              </a:spcBef>
              <a:buClr>
                <a:srgbClr val="002060"/>
              </a:buClr>
              <a:defRPr/>
            </a:pPr>
            <a:r>
              <a:rPr lang="tr-TR" sz="2800" dirty="0">
                <a:solidFill>
                  <a:srgbClr val="002060"/>
                </a:solidFill>
                <a:latin typeface="Calibri" panose="020F0502020204030204" pitchFamily="34" charset="0"/>
              </a:rPr>
              <a:t>Unutmayın bu onun suçu değil…</a:t>
            </a:r>
          </a:p>
          <a:p>
            <a:endParaRPr lang="tr-TR" dirty="0"/>
          </a:p>
        </p:txBody>
      </p:sp>
    </p:spTree>
    <p:extLst>
      <p:ext uri="{BB962C8B-B14F-4D97-AF65-F5344CB8AC3E}">
        <p14:creationId xmlns:p14="http://schemas.microsoft.com/office/powerpoint/2010/main" val="4253976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21293" y="844200"/>
            <a:ext cx="10876289" cy="4001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000" b="1" dirty="0">
                <a:latin typeface="Calibri" panose="020F0502020204030204" pitchFamily="34" charset="0"/>
              </a:rPr>
              <a:t> Öğretmen / Aile   </a:t>
            </a:r>
          </a:p>
        </p:txBody>
      </p:sp>
      <p:sp>
        <p:nvSpPr>
          <p:cNvPr id="5" name="Metin kutusu 4"/>
          <p:cNvSpPr txBox="1"/>
          <p:nvPr/>
        </p:nvSpPr>
        <p:spPr>
          <a:xfrm>
            <a:off x="410169" y="1801674"/>
            <a:ext cx="2904588"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400" b="1" dirty="0">
                <a:latin typeface="Calibri" panose="020F0502020204030204" pitchFamily="34" charset="0"/>
              </a:rPr>
              <a:t>Okul İdaresi</a:t>
            </a:r>
          </a:p>
        </p:txBody>
      </p:sp>
      <p:sp>
        <p:nvSpPr>
          <p:cNvPr id="6" name="Metin kutusu 5"/>
          <p:cNvSpPr txBox="1"/>
          <p:nvPr/>
        </p:nvSpPr>
        <p:spPr>
          <a:xfrm>
            <a:off x="9490669" y="4317861"/>
            <a:ext cx="2525456"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400" b="1" dirty="0" smtClean="0">
                <a:latin typeface="Calibri" panose="020F0502020204030204" pitchFamily="34" charset="0"/>
              </a:rPr>
              <a:t>Savcılık</a:t>
            </a:r>
            <a:endParaRPr lang="tr-TR" sz="2400" b="1" dirty="0">
              <a:latin typeface="Calibri" panose="020F0502020204030204" pitchFamily="34" charset="0"/>
            </a:endParaRPr>
          </a:p>
        </p:txBody>
      </p:sp>
      <p:sp>
        <p:nvSpPr>
          <p:cNvPr id="7" name="Metin kutusu 6"/>
          <p:cNvSpPr txBox="1"/>
          <p:nvPr/>
        </p:nvSpPr>
        <p:spPr>
          <a:xfrm>
            <a:off x="384767" y="3109774"/>
            <a:ext cx="2906153"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400" b="1" dirty="0">
                <a:latin typeface="Calibri" panose="020F0502020204030204" pitchFamily="34" charset="0"/>
              </a:rPr>
              <a:t>İl / İlçe MEM</a:t>
            </a:r>
          </a:p>
        </p:txBody>
      </p:sp>
      <p:sp>
        <p:nvSpPr>
          <p:cNvPr id="8" name="Metin kutusu 7"/>
          <p:cNvSpPr txBox="1"/>
          <p:nvPr/>
        </p:nvSpPr>
        <p:spPr>
          <a:xfrm>
            <a:off x="384769" y="4459954"/>
            <a:ext cx="2929654" cy="83099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400" b="1" dirty="0">
                <a:latin typeface="Calibri" panose="020F0502020204030204" pitchFamily="34" charset="0"/>
              </a:rPr>
              <a:t>Krize Müdahale Ekipleri</a:t>
            </a:r>
          </a:p>
        </p:txBody>
      </p:sp>
      <p:sp>
        <p:nvSpPr>
          <p:cNvPr id="9" name="Metin kutusu 8"/>
          <p:cNvSpPr txBox="1"/>
          <p:nvPr/>
        </p:nvSpPr>
        <p:spPr>
          <a:xfrm>
            <a:off x="720048" y="5993467"/>
            <a:ext cx="11167152"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400" b="1" dirty="0">
                <a:latin typeface="Calibri" panose="020F0502020204030204" pitchFamily="34" charset="0"/>
              </a:rPr>
              <a:t>Eğitim, Sağlık, Danışmanlık, Bakım, Barınma Tedbirleri</a:t>
            </a:r>
          </a:p>
        </p:txBody>
      </p:sp>
      <p:sp>
        <p:nvSpPr>
          <p:cNvPr id="10" name="Başlık 4"/>
          <p:cNvSpPr txBox="1">
            <a:spLocks/>
          </p:cNvSpPr>
          <p:nvPr/>
        </p:nvSpPr>
        <p:spPr>
          <a:xfrm>
            <a:off x="830124" y="189663"/>
            <a:ext cx="10816220" cy="78959"/>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200" b="1" kern="0" dirty="0" smtClean="0">
                <a:solidFill>
                  <a:srgbClr val="002060"/>
                </a:solidFill>
                <a:latin typeface="Calibri" panose="020F0502020204030204" pitchFamily="34" charset="0"/>
                <a:cs typeface="+mn-cs"/>
              </a:rPr>
              <a:t>İSTİSMAR OLAYLARINDA İZLENECEK YOL</a:t>
            </a:r>
            <a:endParaRPr lang="tr-TR" sz="3200" kern="0" dirty="0">
              <a:solidFill>
                <a:srgbClr val="002060"/>
              </a:solidFill>
              <a:latin typeface="Calibri" panose="020F0502020204030204" pitchFamily="34" charset="0"/>
              <a:cs typeface="+mn-cs"/>
            </a:endParaRPr>
          </a:p>
        </p:txBody>
      </p:sp>
      <p:sp>
        <p:nvSpPr>
          <p:cNvPr id="11" name="Aşağı Ok 10"/>
          <p:cNvSpPr/>
          <p:nvPr/>
        </p:nvSpPr>
        <p:spPr>
          <a:xfrm>
            <a:off x="6576019" y="1436406"/>
            <a:ext cx="175466" cy="95468"/>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 name="Aşağı Ok 11"/>
          <p:cNvSpPr/>
          <p:nvPr/>
        </p:nvSpPr>
        <p:spPr>
          <a:xfrm>
            <a:off x="1689694" y="2421701"/>
            <a:ext cx="174084" cy="5520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3" name="Aşağı Ok 12"/>
          <p:cNvSpPr/>
          <p:nvPr/>
        </p:nvSpPr>
        <p:spPr>
          <a:xfrm>
            <a:off x="1678581" y="3760859"/>
            <a:ext cx="174084" cy="55205"/>
          </a:xfrm>
          <a:prstGeom prst="downArrow">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4" name="Aşağı Ok 13"/>
          <p:cNvSpPr/>
          <p:nvPr/>
        </p:nvSpPr>
        <p:spPr>
          <a:xfrm>
            <a:off x="10659069" y="2065471"/>
            <a:ext cx="174084" cy="269118"/>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5" name="Metin kutusu 14"/>
          <p:cNvSpPr txBox="1"/>
          <p:nvPr/>
        </p:nvSpPr>
        <p:spPr>
          <a:xfrm>
            <a:off x="4872629" y="2508463"/>
            <a:ext cx="330675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defRPr/>
            </a:pPr>
            <a:r>
              <a:rPr lang="tr-TR" sz="2400" b="1" dirty="0">
                <a:latin typeface="Calibri" panose="020F0502020204030204" pitchFamily="34" charset="0"/>
              </a:rPr>
              <a:t>İl / İlçe Emniyet Müdürlüğü Jandarma</a:t>
            </a:r>
          </a:p>
        </p:txBody>
      </p:sp>
      <p:sp>
        <p:nvSpPr>
          <p:cNvPr id="16" name="Aşağı Ok 15"/>
          <p:cNvSpPr/>
          <p:nvPr/>
        </p:nvSpPr>
        <p:spPr>
          <a:xfrm>
            <a:off x="1700806" y="1375355"/>
            <a:ext cx="174084" cy="5520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17" name="Slayt Numarası Yer Tutucusu 15"/>
          <p:cNvSpPr>
            <a:spLocks noGrp="1"/>
          </p:cNvSpPr>
          <p:nvPr>
            <p:ph type="sldNum" sz="quarter" idx="12"/>
          </p:nvPr>
        </p:nvSpPr>
        <p:spPr>
          <a:prstGeom prst="rect">
            <a:avLst/>
          </a:prstGeom>
        </p:spPr>
        <p:txBody>
          <a:bodyPr/>
          <a:lstStyle/>
          <a:p>
            <a:pPr>
              <a:defRPr/>
            </a:pPr>
            <a:fld id="{B13EC986-462B-4DE3-8E51-DAFA284D91F5}" type="slidenum">
              <a:rPr lang="en-US" smtClean="0"/>
              <a:pPr>
                <a:defRPr/>
              </a:pPr>
              <a:t>29</a:t>
            </a:fld>
            <a:endParaRPr lang="en-US" dirty="0"/>
          </a:p>
        </p:txBody>
      </p:sp>
      <p:sp>
        <p:nvSpPr>
          <p:cNvPr id="18" name="Metin kutusu 17"/>
          <p:cNvSpPr txBox="1"/>
          <p:nvPr/>
        </p:nvSpPr>
        <p:spPr>
          <a:xfrm>
            <a:off x="9490669" y="5134971"/>
            <a:ext cx="2525456"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400" b="1" dirty="0">
                <a:latin typeface="Calibri" panose="020F0502020204030204" pitchFamily="34" charset="0"/>
              </a:rPr>
              <a:t>Mahkeme</a:t>
            </a:r>
          </a:p>
        </p:txBody>
      </p:sp>
      <p:sp>
        <p:nvSpPr>
          <p:cNvPr id="19" name="Aşağı Ok 18"/>
          <p:cNvSpPr/>
          <p:nvPr/>
        </p:nvSpPr>
        <p:spPr>
          <a:xfrm>
            <a:off x="10589219" y="4749760"/>
            <a:ext cx="174084" cy="5520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0" name="Aşağı Ok 19"/>
          <p:cNvSpPr/>
          <p:nvPr/>
        </p:nvSpPr>
        <p:spPr>
          <a:xfrm rot="17523556">
            <a:off x="4073231" y="1575811"/>
            <a:ext cx="55205" cy="1475794"/>
          </a:xfrm>
          <a:prstGeom prst="downArrow">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1" name="Aşağı Ok 20"/>
          <p:cNvSpPr/>
          <p:nvPr/>
        </p:nvSpPr>
        <p:spPr>
          <a:xfrm rot="15371800">
            <a:off x="4088674" y="2425656"/>
            <a:ext cx="55205" cy="1439760"/>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2" name="Aşağı Ok 21"/>
          <p:cNvSpPr/>
          <p:nvPr/>
        </p:nvSpPr>
        <p:spPr>
          <a:xfrm>
            <a:off x="10640337" y="5600814"/>
            <a:ext cx="174084" cy="5520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3" name="Metin kutusu 22"/>
          <p:cNvSpPr txBox="1"/>
          <p:nvPr/>
        </p:nvSpPr>
        <p:spPr>
          <a:xfrm>
            <a:off x="5782269" y="3956717"/>
            <a:ext cx="1825158" cy="83099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tr-TR" sz="2400" b="1" dirty="0" smtClean="0">
                <a:solidFill>
                  <a:srgbClr val="FF0000"/>
                </a:solidFill>
                <a:latin typeface="Calibri" panose="020F0502020204030204" pitchFamily="34" charset="0"/>
              </a:rPr>
              <a:t>Çocuk İzlem </a:t>
            </a:r>
            <a:r>
              <a:rPr lang="tr-TR" sz="2400" b="1" dirty="0" err="1" smtClean="0">
                <a:solidFill>
                  <a:srgbClr val="FF0000"/>
                </a:solidFill>
                <a:latin typeface="Calibri" panose="020F0502020204030204" pitchFamily="34" charset="0"/>
              </a:rPr>
              <a:t>Merkezi</a:t>
            </a:r>
            <a:r>
              <a:rPr lang="tr-TR" sz="2400" b="1" dirty="0" err="1" smtClean="0">
                <a:solidFill>
                  <a:schemeClr val="tx1"/>
                </a:solidFill>
                <a:latin typeface="Calibri" panose="020F0502020204030204" pitchFamily="34" charset="0"/>
              </a:rPr>
              <a:t>zi</a:t>
            </a:r>
            <a:endParaRPr lang="tr-TR" sz="2400" b="1" dirty="0">
              <a:solidFill>
                <a:schemeClr val="tx1"/>
              </a:solidFill>
              <a:latin typeface="Calibri" panose="020F0502020204030204" pitchFamily="34" charset="0"/>
            </a:endParaRPr>
          </a:p>
        </p:txBody>
      </p:sp>
      <p:sp>
        <p:nvSpPr>
          <p:cNvPr id="24" name="Aşağı Ok 23"/>
          <p:cNvSpPr/>
          <p:nvPr/>
        </p:nvSpPr>
        <p:spPr>
          <a:xfrm>
            <a:off x="6642694" y="3300262"/>
            <a:ext cx="174084" cy="5520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5" name="Sol Sağ Ok 24"/>
          <p:cNvSpPr/>
          <p:nvPr/>
        </p:nvSpPr>
        <p:spPr>
          <a:xfrm rot="2593191">
            <a:off x="8320427" y="3338724"/>
            <a:ext cx="2005370" cy="55205"/>
          </a:xfrm>
          <a:prstGeom prst="left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Sol Sağ Ok 25"/>
          <p:cNvSpPr/>
          <p:nvPr/>
        </p:nvSpPr>
        <p:spPr>
          <a:xfrm>
            <a:off x="7725824" y="4335892"/>
            <a:ext cx="1726636" cy="55205"/>
          </a:xfrm>
          <a:prstGeom prst="left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7705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chor="ctr"/>
          <a:lstStyle/>
          <a:p>
            <a:r>
              <a:rPr lang="tr-TR" b="1" dirty="0"/>
              <a:t>Isınma Etkinliği</a:t>
            </a:r>
          </a:p>
        </p:txBody>
      </p:sp>
      <p:sp>
        <p:nvSpPr>
          <p:cNvPr id="3" name="İçerik Yer Tutucusu 2"/>
          <p:cNvSpPr>
            <a:spLocks noGrp="1"/>
          </p:cNvSpPr>
          <p:nvPr>
            <p:ph idx="1"/>
          </p:nvPr>
        </p:nvSpPr>
        <p:spPr/>
        <p:txBody>
          <a:bodyPr>
            <a:noAutofit/>
          </a:bodyPr>
          <a:lstStyle/>
          <a:p>
            <a:r>
              <a:rPr lang="tr-TR" sz="1600" b="1" dirty="0" smtClean="0"/>
              <a:t>Amaç: </a:t>
            </a:r>
            <a:r>
              <a:rPr lang="tr-TR" sz="1600" dirty="0"/>
              <a:t>Tanışma, isim öğrenme, hatırlama</a:t>
            </a:r>
          </a:p>
          <a:p>
            <a:r>
              <a:rPr lang="tr-TR" sz="1600" b="1" dirty="0"/>
              <a:t>Sayı: </a:t>
            </a:r>
            <a:r>
              <a:rPr lang="tr-TR" sz="1600" dirty="0" smtClean="0"/>
              <a:t>En </a:t>
            </a:r>
            <a:r>
              <a:rPr lang="tr-TR" sz="1600" dirty="0"/>
              <a:t>fazla 20</a:t>
            </a:r>
          </a:p>
          <a:p>
            <a:r>
              <a:rPr lang="tr-TR" sz="1600" b="1" dirty="0"/>
              <a:t>Süre: </a:t>
            </a:r>
            <a:r>
              <a:rPr lang="tr-TR" sz="1600" dirty="0"/>
              <a:t>10-20 dakika</a:t>
            </a:r>
          </a:p>
          <a:p>
            <a:r>
              <a:rPr lang="tr-TR" sz="1600" b="1" dirty="0"/>
              <a:t>Malzeme: </a:t>
            </a:r>
            <a:r>
              <a:rPr lang="tr-TR" sz="1600" dirty="0" smtClean="0"/>
              <a:t>Top</a:t>
            </a:r>
            <a:endParaRPr lang="tr-TR" sz="1600" dirty="0"/>
          </a:p>
          <a:p>
            <a:r>
              <a:rPr lang="tr-TR" sz="1600" dirty="0" smtClean="0"/>
              <a:t>Katılımcılardan </a:t>
            </a:r>
            <a:r>
              <a:rPr lang="tr-TR" sz="1600" dirty="0"/>
              <a:t>ayakta ya da oturarak bir daire </a:t>
            </a:r>
            <a:r>
              <a:rPr lang="tr-TR" sz="1600" dirty="0" smtClean="0"/>
              <a:t>oluşturmaları </a:t>
            </a:r>
            <a:r>
              <a:rPr lang="tr-TR" sz="1600" dirty="0"/>
              <a:t>istenir. Oyunu </a:t>
            </a:r>
            <a:r>
              <a:rPr lang="tr-TR" sz="1600" dirty="0" smtClean="0"/>
              <a:t>yöneten kişi </a:t>
            </a:r>
            <a:r>
              <a:rPr lang="tr-TR" sz="1600" dirty="0"/>
              <a:t>elindeki 1 adet </a:t>
            </a:r>
            <a:r>
              <a:rPr lang="tr-TR" sz="1600" dirty="0" smtClean="0"/>
              <a:t>topu </a:t>
            </a:r>
            <a:r>
              <a:rPr lang="tr-TR" sz="1600" dirty="0"/>
              <a:t>göz göze </a:t>
            </a:r>
            <a:r>
              <a:rPr lang="tr-TR" sz="1600" dirty="0" smtClean="0"/>
              <a:t>geldiği kişiye </a:t>
            </a:r>
            <a:r>
              <a:rPr lang="tr-TR" sz="1600" dirty="0"/>
              <a:t>atarak </a:t>
            </a:r>
            <a:r>
              <a:rPr lang="tr-TR" sz="1600" dirty="0" smtClean="0"/>
              <a:t>“adını” </a:t>
            </a:r>
            <a:r>
              <a:rPr lang="tr-TR" sz="1600" dirty="0"/>
              <a:t>söyler. Topu alan </a:t>
            </a:r>
            <a:r>
              <a:rPr lang="tr-TR" sz="1600" dirty="0" smtClean="0"/>
              <a:t>kişi </a:t>
            </a:r>
            <a:r>
              <a:rPr lang="tr-TR" sz="1600" dirty="0"/>
              <a:t>göz göze </a:t>
            </a:r>
            <a:r>
              <a:rPr lang="tr-TR" sz="1600" dirty="0" smtClean="0"/>
              <a:t>geldiği </a:t>
            </a:r>
            <a:r>
              <a:rPr lang="tr-TR" sz="1600" dirty="0"/>
              <a:t>bir </a:t>
            </a:r>
            <a:r>
              <a:rPr lang="tr-TR" sz="1600" dirty="0" smtClean="0"/>
              <a:t>başka kişiye topu </a:t>
            </a:r>
            <a:r>
              <a:rPr lang="tr-TR" sz="1600" dirty="0"/>
              <a:t>atarak </a:t>
            </a:r>
            <a:r>
              <a:rPr lang="tr-TR" sz="1600" dirty="0" smtClean="0"/>
              <a:t>“adını” </a:t>
            </a:r>
            <a:r>
              <a:rPr lang="tr-TR" sz="1600" dirty="0"/>
              <a:t>söyler. Ancak topu atacak ve topu tutacak </a:t>
            </a:r>
            <a:r>
              <a:rPr lang="tr-TR" sz="1600" dirty="0" smtClean="0"/>
              <a:t>kişilerin </a:t>
            </a:r>
            <a:r>
              <a:rPr lang="tr-TR" sz="1600" dirty="0"/>
              <a:t>mutlaka göz göze </a:t>
            </a:r>
            <a:r>
              <a:rPr lang="tr-TR" sz="1600" dirty="0" smtClean="0"/>
              <a:t>bakmaları şarttır. Bu kuralı oyunu yöneten kişi </a:t>
            </a:r>
            <a:r>
              <a:rPr lang="tr-TR" sz="1600" dirty="0"/>
              <a:t>oyuna </a:t>
            </a:r>
            <a:r>
              <a:rPr lang="tr-TR" sz="1600" dirty="0" smtClean="0"/>
              <a:t>başlamadan </a:t>
            </a:r>
            <a:r>
              <a:rPr lang="tr-TR" sz="1600" dirty="0"/>
              <a:t>önce </a:t>
            </a:r>
            <a:r>
              <a:rPr lang="tr-TR" sz="1600" dirty="0" smtClean="0"/>
              <a:t>açıklamalıdır. </a:t>
            </a:r>
            <a:r>
              <a:rPr lang="tr-TR" sz="1600" dirty="0"/>
              <a:t>Oyunda top atma/top tutma, ad söyleme ve göz göze bakmaktan </a:t>
            </a:r>
            <a:r>
              <a:rPr lang="tr-TR" sz="1600" dirty="0" smtClean="0"/>
              <a:t>başka bir eylem yapılmaz </a:t>
            </a:r>
            <a:r>
              <a:rPr lang="tr-TR" sz="1600" dirty="0"/>
              <a:t>ve </a:t>
            </a:r>
            <a:r>
              <a:rPr lang="tr-TR" sz="1600" dirty="0" smtClean="0"/>
              <a:t>konuşulmaz. </a:t>
            </a:r>
            <a:r>
              <a:rPr lang="tr-TR" sz="1600" dirty="0"/>
              <a:t>Bu oyunun 1. </a:t>
            </a:r>
            <a:r>
              <a:rPr lang="tr-TR" sz="1600" dirty="0" smtClean="0"/>
              <a:t>aşaması </a:t>
            </a:r>
            <a:r>
              <a:rPr lang="tr-TR" sz="1600" dirty="0"/>
              <a:t>giderek </a:t>
            </a:r>
            <a:r>
              <a:rPr lang="tr-TR" sz="1600" dirty="0" smtClean="0"/>
              <a:t>hızlandırılır. </a:t>
            </a:r>
            <a:r>
              <a:rPr lang="tr-TR" sz="1600" dirty="0"/>
              <a:t>Daha sonra lider oyunun 2. </a:t>
            </a:r>
            <a:r>
              <a:rPr lang="tr-TR" sz="1600" dirty="0" smtClean="0"/>
              <a:t>aşamasına </a:t>
            </a:r>
            <a:r>
              <a:rPr lang="tr-TR" sz="1600" dirty="0"/>
              <a:t>geçer. </a:t>
            </a:r>
            <a:r>
              <a:rPr lang="tr-TR" sz="1600" dirty="0" smtClean="0"/>
              <a:t>2. aşamada </a:t>
            </a:r>
            <a:r>
              <a:rPr lang="tr-TR" sz="1600" dirty="0"/>
              <a:t>topu atan </a:t>
            </a:r>
            <a:r>
              <a:rPr lang="tr-TR" sz="1600" dirty="0" smtClean="0"/>
              <a:t>kişi, </a:t>
            </a:r>
            <a:r>
              <a:rPr lang="tr-TR" sz="1600" dirty="0"/>
              <a:t>topu </a:t>
            </a:r>
            <a:r>
              <a:rPr lang="tr-TR" sz="1600" dirty="0" smtClean="0"/>
              <a:t>attığı kişinin adını </a:t>
            </a:r>
            <a:r>
              <a:rPr lang="tr-TR" sz="1600" dirty="0"/>
              <a:t>söylemeye </a:t>
            </a:r>
            <a:r>
              <a:rPr lang="tr-TR" sz="1600" dirty="0" smtClean="0"/>
              <a:t>çalışır. </a:t>
            </a:r>
            <a:r>
              <a:rPr lang="tr-TR" sz="1600" dirty="0"/>
              <a:t>Bu </a:t>
            </a:r>
            <a:r>
              <a:rPr lang="tr-TR" sz="1600" dirty="0" smtClean="0"/>
              <a:t>oyun giderek hızlandırılır. </a:t>
            </a:r>
            <a:endParaRPr lang="tr-TR" sz="1600" dirty="0"/>
          </a:p>
        </p:txBody>
      </p:sp>
    </p:spTree>
    <p:extLst>
      <p:ext uri="{BB962C8B-B14F-4D97-AF65-F5344CB8AC3E}">
        <p14:creationId xmlns:p14="http://schemas.microsoft.com/office/powerpoint/2010/main" val="2125067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insel eÄitim Ã¶ykÃ¼leri ile ilgili gÃ¶rsel sonucu"/>
          <p:cNvPicPr>
            <a:picLocks noChangeAspect="1" noChangeArrowheads="1"/>
          </p:cNvPicPr>
          <p:nvPr/>
        </p:nvPicPr>
        <p:blipFill>
          <a:blip r:embed="rId2" cstate="print"/>
          <a:srcRect/>
          <a:stretch>
            <a:fillRect/>
          </a:stretch>
        </p:blipFill>
        <p:spPr bwMode="auto">
          <a:xfrm>
            <a:off x="501265" y="847494"/>
            <a:ext cx="3948073" cy="4270917"/>
          </a:xfrm>
          <a:prstGeom prst="rect">
            <a:avLst/>
          </a:prstGeom>
          <a:noFill/>
        </p:spPr>
      </p:pic>
      <p:pic>
        <p:nvPicPr>
          <p:cNvPr id="5" name="Picture 12" descr="Ä°lgili resim"/>
          <p:cNvPicPr>
            <a:picLocks noChangeAspect="1" noChangeArrowheads="1"/>
          </p:cNvPicPr>
          <p:nvPr/>
        </p:nvPicPr>
        <p:blipFill>
          <a:blip r:embed="rId3" cstate="print"/>
          <a:srcRect/>
          <a:stretch>
            <a:fillRect/>
          </a:stretch>
        </p:blipFill>
        <p:spPr bwMode="auto">
          <a:xfrm>
            <a:off x="6311591" y="825190"/>
            <a:ext cx="3735660" cy="4293220"/>
          </a:xfrm>
          <a:prstGeom prst="rect">
            <a:avLst/>
          </a:prstGeom>
          <a:noFill/>
        </p:spPr>
      </p:pic>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764453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Örnekleri</a:t>
            </a:r>
            <a:endParaRPr lang="tr-TR" dirty="0"/>
          </a:p>
        </p:txBody>
      </p:sp>
      <p:sp>
        <p:nvSpPr>
          <p:cNvPr id="3" name="İçerik Yer Tutucusu 2"/>
          <p:cNvSpPr>
            <a:spLocks noGrp="1"/>
          </p:cNvSpPr>
          <p:nvPr>
            <p:ph idx="1"/>
          </p:nvPr>
        </p:nvSpPr>
        <p:spPr/>
        <p:txBody>
          <a:bodyPr/>
          <a:lstStyle/>
          <a:p>
            <a:pPr marL="0" indent="0">
              <a:buNone/>
            </a:pPr>
            <a:r>
              <a:rPr lang="tr-TR" dirty="0" smtClean="0"/>
              <a:t>Öğretmenlere aşağıdaki örnek vakalar anlatılır , düşünmeleri için zaman tanınır. Daha sonra gönüllülerden cevaplar alınır. Uygun olmayan cevaplar düzeltilerek konunun daha iyi anlaşılması sağlanır. </a:t>
            </a:r>
            <a:endParaRPr lang="tr-TR" dirty="0"/>
          </a:p>
        </p:txBody>
      </p:sp>
    </p:spTree>
    <p:extLst>
      <p:ext uri="{BB962C8B-B14F-4D97-AF65-F5344CB8AC3E}">
        <p14:creationId xmlns:p14="http://schemas.microsoft.com/office/powerpoint/2010/main" val="1368678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1</a:t>
            </a:r>
            <a:endParaRPr lang="tr-TR" dirty="0"/>
          </a:p>
        </p:txBody>
      </p:sp>
      <p:sp>
        <p:nvSpPr>
          <p:cNvPr id="3" name="İçerik Yer Tutucusu 2"/>
          <p:cNvSpPr>
            <a:spLocks noGrp="1"/>
          </p:cNvSpPr>
          <p:nvPr>
            <p:ph idx="1"/>
          </p:nvPr>
        </p:nvSpPr>
        <p:spPr/>
        <p:txBody>
          <a:bodyPr/>
          <a:lstStyle/>
          <a:p>
            <a:pPr algn="just" defTabSz="2444750">
              <a:tabLst>
                <a:tab pos="1260475" algn="l"/>
              </a:tabLst>
              <a:defRPr/>
            </a:pPr>
            <a:r>
              <a:rPr lang="tr-TR" dirty="0">
                <a:latin typeface="Calibri" panose="020F0502020204030204" pitchFamily="34" charset="0"/>
              </a:rPr>
              <a:t>İlkokul 4. Sınıf öğrencisi Özgür 4 yıldır neredeyse hiç kimse konuşmamakta ve sorulan sorulara cevap vermemektedir. Derslerde zaman zaman tırnaklarını yediği ve dizlerini salladığı gözlenen Özgür, arkadaşlarının oyunlarına katılmamakta, teneffüs ve öğle aralarında hep yalnız olduğu gözlenmektedir. </a:t>
            </a:r>
          </a:p>
          <a:p>
            <a:pPr algn="just" defTabSz="2444750">
              <a:tabLst>
                <a:tab pos="1260475" algn="l"/>
              </a:tabLst>
              <a:defRPr/>
            </a:pPr>
            <a:endParaRPr lang="tr-TR" dirty="0">
              <a:latin typeface="Calibri" panose="020F0502020204030204" pitchFamily="34" charset="0"/>
            </a:endParaRPr>
          </a:p>
          <a:p>
            <a:pPr algn="ctr" defTabSz="2444750">
              <a:tabLst>
                <a:tab pos="1260475" algn="l"/>
              </a:tabLst>
              <a:defRPr/>
            </a:pPr>
            <a:r>
              <a:rPr lang="tr-TR" b="1" i="1" dirty="0">
                <a:latin typeface="Calibri" panose="020F0502020204030204" pitchFamily="34" charset="0"/>
              </a:rPr>
              <a:t>Sizce bu durum için ne söylenebilir?</a:t>
            </a:r>
          </a:p>
          <a:p>
            <a:pPr marL="0" indent="0">
              <a:buNone/>
            </a:pPr>
            <a:endParaRPr lang="tr-TR" dirty="0"/>
          </a:p>
        </p:txBody>
      </p:sp>
    </p:spTree>
    <p:extLst>
      <p:ext uri="{BB962C8B-B14F-4D97-AF65-F5344CB8AC3E}">
        <p14:creationId xmlns:p14="http://schemas.microsoft.com/office/powerpoint/2010/main" val="407028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2</a:t>
            </a:r>
            <a:endParaRPr lang="tr-TR" dirty="0"/>
          </a:p>
        </p:txBody>
      </p:sp>
      <p:sp>
        <p:nvSpPr>
          <p:cNvPr id="3" name="İçerik Yer Tutucusu 2"/>
          <p:cNvSpPr>
            <a:spLocks noGrp="1"/>
          </p:cNvSpPr>
          <p:nvPr>
            <p:ph idx="1"/>
          </p:nvPr>
        </p:nvSpPr>
        <p:spPr/>
        <p:txBody>
          <a:bodyPr/>
          <a:lstStyle/>
          <a:p>
            <a:pPr algn="just">
              <a:defRPr/>
            </a:pPr>
            <a:r>
              <a:rPr lang="tr-TR" altLang="tr-TR" dirty="0">
                <a:solidFill>
                  <a:srgbClr val="FFFFFF"/>
                </a:solidFill>
                <a:latin typeface="Trebuchet MS" pitchFamily="34" charset="0"/>
              </a:rPr>
              <a:t>Okan ilkokul birinci sınıf öğrencisidir. İki öğrenciniz Okan’ın özel bölgelerini kendilerine gösterdiğini ve çocuklar kendi özel bölgelerini göstermeyi reddettikleri zaman çocukların pantolonlarını çıkarmaya yeltendiğini size şikayet ederler.</a:t>
            </a:r>
          </a:p>
          <a:p>
            <a:pPr>
              <a:defRPr/>
            </a:pPr>
            <a:endParaRPr lang="tr-TR" altLang="tr-TR" dirty="0">
              <a:solidFill>
                <a:srgbClr val="FFFFFF"/>
              </a:solidFill>
              <a:latin typeface="Trebuchet MS" pitchFamily="34" charset="0"/>
            </a:endParaRPr>
          </a:p>
          <a:p>
            <a:pPr algn="ctr">
              <a:defRPr/>
            </a:pPr>
            <a:r>
              <a:rPr lang="tr-TR" altLang="tr-TR" b="1" i="1" dirty="0">
                <a:solidFill>
                  <a:srgbClr val="FFFFFF"/>
                </a:solidFill>
                <a:latin typeface="Calibri" pitchFamily="34" charset="0"/>
              </a:rPr>
              <a:t>Sizce bu durum için ne söylenebilir?</a:t>
            </a:r>
            <a:endParaRPr lang="tr-TR" dirty="0"/>
          </a:p>
        </p:txBody>
      </p:sp>
    </p:spTree>
    <p:extLst>
      <p:ext uri="{BB962C8B-B14F-4D97-AF65-F5344CB8AC3E}">
        <p14:creationId xmlns:p14="http://schemas.microsoft.com/office/powerpoint/2010/main" val="424200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3</a:t>
            </a:r>
            <a:endParaRPr lang="tr-TR" dirty="0"/>
          </a:p>
        </p:txBody>
      </p:sp>
      <p:sp>
        <p:nvSpPr>
          <p:cNvPr id="3" name="İçerik Yer Tutucusu 2"/>
          <p:cNvSpPr>
            <a:spLocks noGrp="1"/>
          </p:cNvSpPr>
          <p:nvPr>
            <p:ph idx="1"/>
          </p:nvPr>
        </p:nvSpPr>
        <p:spPr/>
        <p:txBody>
          <a:bodyPr/>
          <a:lstStyle/>
          <a:p>
            <a:pPr algn="just">
              <a:defRPr/>
            </a:pPr>
            <a:r>
              <a:rPr lang="tr-TR" altLang="tr-TR" dirty="0">
                <a:solidFill>
                  <a:srgbClr val="FFFFFF"/>
                </a:solidFill>
                <a:latin typeface="Trebuchet MS" pitchFamily="34" charset="0"/>
              </a:rPr>
              <a:t>10 yaşında bir erkek çocuğu olan S.B. sizin öğrencinizdir. Okulun en haylaz öğrencilerinden biri olan S.B. bir gün yanınıza gelir, 20 yaşındaki kuzeninin kendisine önce çıplak insanların olduğu bir video izletip ardından zorla dudaklarından öpmeye çalıştığını ve özel bölgelerini ellediğini anlatır. Bu durumu yaşadığı kuzeninin ailede sevilen birisi olduğunu ve kendisinin de durumu ailesine anlatamadığı için size geldiğini ifade etti.</a:t>
            </a:r>
          </a:p>
          <a:p>
            <a:pPr algn="ctr">
              <a:defRPr/>
            </a:pPr>
            <a:endParaRPr lang="tr-TR" altLang="tr-TR" b="1" i="1" dirty="0">
              <a:solidFill>
                <a:srgbClr val="FFFFFF"/>
              </a:solidFill>
              <a:latin typeface="Trebuchet MS" pitchFamily="34" charset="0"/>
            </a:endParaRPr>
          </a:p>
          <a:p>
            <a:pPr algn="ctr">
              <a:defRPr/>
            </a:pPr>
            <a:r>
              <a:rPr lang="tr-TR" altLang="tr-TR" b="1" i="1" dirty="0">
                <a:solidFill>
                  <a:srgbClr val="FFFFFF"/>
                </a:solidFill>
                <a:latin typeface="Calibri" pitchFamily="34" charset="0"/>
              </a:rPr>
              <a:t>Sizce bu durum için ne söylenebilir?</a:t>
            </a:r>
          </a:p>
          <a:p>
            <a:endParaRPr lang="tr-TR" dirty="0"/>
          </a:p>
        </p:txBody>
      </p:sp>
    </p:spTree>
    <p:extLst>
      <p:ext uri="{BB962C8B-B14F-4D97-AF65-F5344CB8AC3E}">
        <p14:creationId xmlns:p14="http://schemas.microsoft.com/office/powerpoint/2010/main" val="1975331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Yönetici, öğretmen ve ebeveyn oturumlarının sonunda çocuk ihmal ve istismarına yönelik farkındalık düzeylerinin değerlendirme anketi uygulanır. </a:t>
            </a:r>
            <a:endParaRPr lang="tr-TR" dirty="0"/>
          </a:p>
        </p:txBody>
      </p:sp>
    </p:spTree>
    <p:extLst>
      <p:ext uri="{BB962C8B-B14F-4D97-AF65-F5344CB8AC3E}">
        <p14:creationId xmlns:p14="http://schemas.microsoft.com/office/powerpoint/2010/main" val="4211801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THANK YOU….</a:t>
            </a:r>
            <a:endParaRPr lang="tr-TR" b="1" dirty="0"/>
          </a:p>
        </p:txBody>
      </p:sp>
      <p:sp>
        <p:nvSpPr>
          <p:cNvPr id="3" name="İçerik Yer Tutucusu 2"/>
          <p:cNvSpPr>
            <a:spLocks noGrp="1"/>
          </p:cNvSpPr>
          <p:nvPr>
            <p:ph idx="1"/>
          </p:nvPr>
        </p:nvSpPr>
        <p:spPr/>
        <p:txBody>
          <a:bodyPr/>
          <a:lstStyle/>
          <a:p>
            <a:pPr marL="0" indent="0">
              <a:buNone/>
            </a:pPr>
            <a:r>
              <a:rPr lang="tr-TR" b="1" dirty="0" smtClean="0"/>
              <a:t>HAZIRLAYANLAR</a:t>
            </a:r>
          </a:p>
          <a:p>
            <a:r>
              <a:rPr lang="tr-TR" b="1" dirty="0" smtClean="0"/>
              <a:t>MELTEM ÖKTE ÇIKAN</a:t>
            </a:r>
          </a:p>
          <a:p>
            <a:r>
              <a:rPr lang="tr-TR" b="1" dirty="0" smtClean="0"/>
              <a:t>AYŞE TEKİN ASLANTAŞ</a:t>
            </a:r>
          </a:p>
          <a:p>
            <a:r>
              <a:rPr lang="tr-TR" b="1" dirty="0" smtClean="0"/>
              <a:t>N. GÖKÇE YILDIRIM</a:t>
            </a:r>
            <a:endParaRPr lang="tr-TR" b="1" dirty="0"/>
          </a:p>
        </p:txBody>
      </p:sp>
    </p:spTree>
    <p:extLst>
      <p:ext uri="{BB962C8B-B14F-4D97-AF65-F5344CB8AC3E}">
        <p14:creationId xmlns:p14="http://schemas.microsoft.com/office/powerpoint/2010/main" val="36603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chor="ctr"/>
          <a:lstStyle/>
          <a:p>
            <a:r>
              <a:rPr lang="tr-TR" b="1" dirty="0" smtClean="0"/>
              <a:t>Çocuk İhmali</a:t>
            </a:r>
            <a:endParaRPr lang="tr-TR" b="1" dirty="0"/>
          </a:p>
        </p:txBody>
      </p:sp>
      <p:sp>
        <p:nvSpPr>
          <p:cNvPr id="3" name="İçerik Yer Tutucusu 2"/>
          <p:cNvSpPr>
            <a:spLocks noGrp="1"/>
          </p:cNvSpPr>
          <p:nvPr>
            <p:ph idx="1"/>
          </p:nvPr>
        </p:nvSpPr>
        <p:spPr/>
        <p:txBody>
          <a:bodyPr/>
          <a:lstStyle/>
          <a:p>
            <a:r>
              <a:rPr lang="tr-TR" altLang="tr-TR" b="1" dirty="0">
                <a:latin typeface="+mn-lt"/>
              </a:rPr>
              <a:t>Çocuğun sağlıklı gelişimi için yapılması gerekli olan bir şeyin yapılmamasıdır</a:t>
            </a:r>
            <a:r>
              <a:rPr lang="tr-TR" altLang="tr-TR" b="1" dirty="0" smtClean="0">
                <a:latin typeface="+mn-lt"/>
              </a:rPr>
              <a:t>.</a:t>
            </a:r>
            <a:endParaRPr lang="tr-TR" altLang="tr-TR" dirty="0">
              <a:latin typeface="+mn-lt"/>
            </a:endParaRPr>
          </a:p>
        </p:txBody>
      </p:sp>
    </p:spTree>
    <p:extLst>
      <p:ext uri="{BB962C8B-B14F-4D97-AF65-F5344CB8AC3E}">
        <p14:creationId xmlns:p14="http://schemas.microsoft.com/office/powerpoint/2010/main" val="16734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chor="ctr"/>
          <a:lstStyle/>
          <a:p>
            <a:r>
              <a:rPr lang="tr-TR" b="1" dirty="0"/>
              <a:t>İhmal Türleri</a:t>
            </a:r>
          </a:p>
        </p:txBody>
      </p:sp>
      <p:sp>
        <p:nvSpPr>
          <p:cNvPr id="4" name="Yuvarlatılmış Dikdörtgen 3"/>
          <p:cNvSpPr/>
          <p:nvPr/>
        </p:nvSpPr>
        <p:spPr>
          <a:xfrm>
            <a:off x="3620980" y="1698624"/>
            <a:ext cx="4861560" cy="1091109"/>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1"/>
            <a:r>
              <a:rPr lang="tr-TR" sz="3600" dirty="0">
                <a:solidFill>
                  <a:schemeClr val="tx1"/>
                </a:solidFill>
              </a:rPr>
              <a:t>FİZİKSEL </a:t>
            </a:r>
            <a:r>
              <a:rPr lang="tr-TR" sz="3600" dirty="0" smtClean="0">
                <a:solidFill>
                  <a:schemeClr val="tx1"/>
                </a:solidFill>
              </a:rPr>
              <a:t>İHMAL</a:t>
            </a:r>
            <a:endParaRPr lang="tr-TR" sz="3600" dirty="0">
              <a:solidFill>
                <a:schemeClr val="tx1"/>
              </a:solidFill>
            </a:endParaRPr>
          </a:p>
          <a:p>
            <a:endParaRPr lang="tr-TR" dirty="0">
              <a:solidFill>
                <a:schemeClr val="tx1"/>
              </a:solidFill>
            </a:endParaRPr>
          </a:p>
        </p:txBody>
      </p:sp>
      <p:sp>
        <p:nvSpPr>
          <p:cNvPr id="5" name="Yuvarlatılmış Dikdörtgen 4"/>
          <p:cNvSpPr/>
          <p:nvPr/>
        </p:nvSpPr>
        <p:spPr>
          <a:xfrm>
            <a:off x="3620980" y="2869536"/>
            <a:ext cx="4861560" cy="1091109"/>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1"/>
            <a:r>
              <a:rPr lang="tr-TR" sz="3600" dirty="0" smtClean="0">
                <a:solidFill>
                  <a:schemeClr val="tx1"/>
                </a:solidFill>
              </a:rPr>
              <a:t>DUYGUSAL İHMAL</a:t>
            </a:r>
            <a:endParaRPr lang="tr-TR" sz="3600" dirty="0">
              <a:solidFill>
                <a:schemeClr val="tx1"/>
              </a:solidFill>
            </a:endParaRPr>
          </a:p>
          <a:p>
            <a:endParaRPr lang="tr-TR" dirty="0"/>
          </a:p>
        </p:txBody>
      </p:sp>
      <p:sp>
        <p:nvSpPr>
          <p:cNvPr id="6" name="Yuvarlatılmış Dikdörtgen 5"/>
          <p:cNvSpPr/>
          <p:nvPr/>
        </p:nvSpPr>
        <p:spPr>
          <a:xfrm>
            <a:off x="3620980" y="4040448"/>
            <a:ext cx="4861560" cy="1091109"/>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1"/>
            <a:r>
              <a:rPr lang="tr-TR" sz="3600" dirty="0" smtClean="0">
                <a:solidFill>
                  <a:schemeClr val="tx1"/>
                </a:solidFill>
              </a:rPr>
              <a:t>EĞİTİMSEL İHMAL</a:t>
            </a:r>
            <a:endParaRPr lang="tr-TR" sz="3600" dirty="0">
              <a:solidFill>
                <a:schemeClr val="tx1"/>
              </a:solidFill>
            </a:endParaRPr>
          </a:p>
          <a:p>
            <a:endParaRPr lang="tr-TR" dirty="0"/>
          </a:p>
        </p:txBody>
      </p:sp>
    </p:spTree>
    <p:extLst>
      <p:ext uri="{BB962C8B-B14F-4D97-AF65-F5344CB8AC3E}">
        <p14:creationId xmlns:p14="http://schemas.microsoft.com/office/powerpoint/2010/main" val="113503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Çocuğun Fiziksel İhmali</a:t>
            </a:r>
          </a:p>
        </p:txBody>
      </p:sp>
      <p:sp>
        <p:nvSpPr>
          <p:cNvPr id="4" name="Yuvarlatılmış Dikdörtgen 3"/>
          <p:cNvSpPr/>
          <p:nvPr/>
        </p:nvSpPr>
        <p:spPr>
          <a:xfrm>
            <a:off x="1936476" y="1306332"/>
            <a:ext cx="4695967" cy="1083473"/>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latin typeface="Calibri" panose="020F0502020204030204" pitchFamily="34" charset="0"/>
              </a:rPr>
              <a:t>SAĞLIK</a:t>
            </a:r>
            <a:endParaRPr lang="tr-TR" dirty="0">
              <a:solidFill>
                <a:schemeClr val="tx1"/>
              </a:solidFill>
            </a:endParaRPr>
          </a:p>
        </p:txBody>
      </p:sp>
      <p:sp>
        <p:nvSpPr>
          <p:cNvPr id="5" name="Yuvarlatılmış Dikdörtgen 4"/>
          <p:cNvSpPr/>
          <p:nvPr/>
        </p:nvSpPr>
        <p:spPr>
          <a:xfrm>
            <a:off x="1913985" y="2493474"/>
            <a:ext cx="4740948" cy="1033161"/>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latin typeface="Calibri" panose="020F0502020204030204" pitchFamily="34" charset="0"/>
              </a:rPr>
              <a:t>BESLENME</a:t>
            </a:r>
            <a:endParaRPr lang="tr-TR" dirty="0">
              <a:solidFill>
                <a:schemeClr val="tx1"/>
              </a:solidFill>
            </a:endParaRPr>
          </a:p>
        </p:txBody>
      </p:sp>
      <p:sp>
        <p:nvSpPr>
          <p:cNvPr id="6" name="Yuvarlatılmış Dikdörtgen 5"/>
          <p:cNvSpPr/>
          <p:nvPr/>
        </p:nvSpPr>
        <p:spPr>
          <a:xfrm>
            <a:off x="1913985" y="3630304"/>
            <a:ext cx="4740948" cy="1033161"/>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latin typeface="Calibri" panose="020F0502020204030204" pitchFamily="34" charset="0"/>
              </a:rPr>
              <a:t>BAKIM</a:t>
            </a:r>
            <a:endParaRPr lang="tr-TR" dirty="0">
              <a:solidFill>
                <a:schemeClr val="tx1"/>
              </a:solidFill>
            </a:endParaRPr>
          </a:p>
        </p:txBody>
      </p:sp>
      <p:sp>
        <p:nvSpPr>
          <p:cNvPr id="7" name="Yuvarlatılmış Dikdörtgen 6"/>
          <p:cNvSpPr/>
          <p:nvPr/>
        </p:nvSpPr>
        <p:spPr>
          <a:xfrm>
            <a:off x="1913985" y="4767135"/>
            <a:ext cx="4740948" cy="1033161"/>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latin typeface="Calibri" panose="020F0502020204030204" pitchFamily="34" charset="0"/>
              </a:rPr>
              <a:t>GÜVENLİ ORTAM</a:t>
            </a:r>
            <a:endParaRPr lang="tr-TR" sz="3600" dirty="0">
              <a:solidFill>
                <a:schemeClr val="tx1"/>
              </a:solidFill>
              <a:latin typeface="Calibri" panose="020F0502020204030204" pitchFamily="34" charset="0"/>
            </a:endParaRPr>
          </a:p>
        </p:txBody>
      </p:sp>
      <p:pic>
        <p:nvPicPr>
          <p:cNvPr id="8" name="Resim 7"/>
          <p:cNvPicPr>
            <a:picLocks noChangeAspect="1"/>
          </p:cNvPicPr>
          <p:nvPr/>
        </p:nvPicPr>
        <p:blipFill>
          <a:blip r:embed="rId2"/>
          <a:stretch>
            <a:fillRect/>
          </a:stretch>
        </p:blipFill>
        <p:spPr>
          <a:xfrm>
            <a:off x="7392862" y="1471736"/>
            <a:ext cx="4066384" cy="4066384"/>
          </a:xfrm>
          <a:prstGeom prst="rect">
            <a:avLst/>
          </a:prstGeom>
        </p:spPr>
      </p:pic>
    </p:spTree>
    <p:extLst>
      <p:ext uri="{BB962C8B-B14F-4D97-AF65-F5344CB8AC3E}">
        <p14:creationId xmlns:p14="http://schemas.microsoft.com/office/powerpoint/2010/main" val="3306250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Çocuğun Duygusal İhmali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447" y="1124851"/>
            <a:ext cx="3835090" cy="4566265"/>
          </a:xfrm>
          <a:prstGeom prst="rect">
            <a:avLst/>
          </a:prstGeom>
        </p:spPr>
      </p:pic>
      <p:sp>
        <p:nvSpPr>
          <p:cNvPr id="5" name="Yuvarlatılmış Dikdörtgen 4"/>
          <p:cNvSpPr/>
          <p:nvPr/>
        </p:nvSpPr>
        <p:spPr>
          <a:xfrm>
            <a:off x="1632727" y="1848751"/>
            <a:ext cx="4861560" cy="1112813"/>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İLGİSİZLİK</a:t>
            </a:r>
            <a:endParaRPr lang="tr-TR" sz="3600" dirty="0">
              <a:solidFill>
                <a:schemeClr val="tx1"/>
              </a:solidFill>
            </a:endParaRPr>
          </a:p>
        </p:txBody>
      </p:sp>
      <p:sp>
        <p:nvSpPr>
          <p:cNvPr id="6" name="Yuvarlatılmış Dikdörtgen 5"/>
          <p:cNvSpPr/>
          <p:nvPr/>
        </p:nvSpPr>
        <p:spPr>
          <a:xfrm>
            <a:off x="1632727" y="3090811"/>
            <a:ext cx="4861560" cy="1112813"/>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SEVGİ GÖSTERMEME</a:t>
            </a:r>
            <a:endParaRPr lang="tr-TR" sz="3600" dirty="0">
              <a:solidFill>
                <a:schemeClr val="tx1"/>
              </a:solidFill>
            </a:endParaRPr>
          </a:p>
        </p:txBody>
      </p:sp>
      <p:sp>
        <p:nvSpPr>
          <p:cNvPr id="7" name="Yuvarlatılmış Dikdörtgen 6"/>
          <p:cNvSpPr/>
          <p:nvPr/>
        </p:nvSpPr>
        <p:spPr>
          <a:xfrm>
            <a:off x="1632727" y="4332871"/>
            <a:ext cx="4861560" cy="1112813"/>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chemeClr val="tx1"/>
                </a:solidFill>
              </a:rPr>
              <a:t>DUYARSIZ YAKLAŞIM</a:t>
            </a:r>
            <a:endParaRPr lang="tr-TR" sz="3600" dirty="0">
              <a:solidFill>
                <a:schemeClr val="tx1"/>
              </a:solidFill>
            </a:endParaRPr>
          </a:p>
        </p:txBody>
      </p:sp>
    </p:spTree>
    <p:extLst>
      <p:ext uri="{BB962C8B-B14F-4D97-AF65-F5344CB8AC3E}">
        <p14:creationId xmlns:p14="http://schemas.microsoft.com/office/powerpoint/2010/main" val="2210747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Çocuğun Eğitimsel İhmali</a:t>
            </a:r>
          </a:p>
        </p:txBody>
      </p:sp>
      <p:sp>
        <p:nvSpPr>
          <p:cNvPr id="8" name="Yuvarlatılmış Dikdörtgen 7"/>
          <p:cNvSpPr/>
          <p:nvPr/>
        </p:nvSpPr>
        <p:spPr>
          <a:xfrm>
            <a:off x="1045874" y="1853248"/>
            <a:ext cx="9433560" cy="1684656"/>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tr-TR" sz="3600" dirty="0" smtClean="0">
                <a:solidFill>
                  <a:schemeClr val="tx1"/>
                </a:solidFill>
              </a:rPr>
              <a:t>ÇOCUĞUN GELİŞİMSEL VE EĞİTİMSEL İHTİYAÇLARININ TUTARLI OLARAK KARŞILANMAMASI</a:t>
            </a:r>
            <a:endParaRPr lang="tr-TR" dirty="0">
              <a:solidFill>
                <a:schemeClr val="tx1"/>
              </a:solidFill>
            </a:endParaRPr>
          </a:p>
        </p:txBody>
      </p:sp>
    </p:spTree>
    <p:extLst>
      <p:ext uri="{BB962C8B-B14F-4D97-AF65-F5344CB8AC3E}">
        <p14:creationId xmlns:p14="http://schemas.microsoft.com/office/powerpoint/2010/main" val="2034126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3200" b="1" dirty="0" smtClean="0"/>
              <a:t>VİDEO ÇOCUK İHMALİ</a:t>
            </a:r>
            <a:endParaRPr lang="tr-TR" sz="3200" b="1" dirty="0"/>
          </a:p>
        </p:txBody>
      </p:sp>
    </p:spTree>
    <p:extLst>
      <p:ext uri="{BB962C8B-B14F-4D97-AF65-F5344CB8AC3E}">
        <p14:creationId xmlns:p14="http://schemas.microsoft.com/office/powerpoint/2010/main" val="31600319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TM04033919[[fn=Devre]]</Template>
  <TotalTime>240</TotalTime>
  <Words>1091</Words>
  <Application>Microsoft Office PowerPoint</Application>
  <PresentationFormat>Geniş ekran</PresentationFormat>
  <Paragraphs>159</Paragraphs>
  <Slides>36</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2</vt:i4>
      </vt:variant>
      <vt:variant>
        <vt:lpstr>Slayt Başlıkları</vt:lpstr>
      </vt:variant>
      <vt:variant>
        <vt:i4>36</vt:i4>
      </vt:variant>
    </vt:vector>
  </HeadingPairs>
  <TitlesOfParts>
    <vt:vector size="46" baseType="lpstr">
      <vt:lpstr>Arial</vt:lpstr>
      <vt:lpstr>Calibri</vt:lpstr>
      <vt:lpstr>Century Gothic</vt:lpstr>
      <vt:lpstr>Georgia</vt:lpstr>
      <vt:lpstr>Trebuchet MS</vt:lpstr>
      <vt:lpstr>Wingdings</vt:lpstr>
      <vt:lpstr>Wingdings 3</vt:lpstr>
      <vt:lpstr>1_İyon</vt:lpstr>
      <vt:lpstr>Microsoft Excel 97-2003 Çalışma Sayfası</vt:lpstr>
      <vt:lpstr>Çalışma Sayfası</vt:lpstr>
      <vt:lpstr> ERASMUS+2018-1-TR-KA201-058001 «SMART STEPS FOR PREVENTING CHILD SEXUAL ABUSE»  TRAINIG OF TRAINERS TURKEY 17-21 JUNE 2019</vt:lpstr>
      <vt:lpstr>İhmal ve İstismar Eğitiminde Öğretmen Oturumları</vt:lpstr>
      <vt:lpstr>Isınma Etkinliği</vt:lpstr>
      <vt:lpstr>Çocuk İhmali</vt:lpstr>
      <vt:lpstr>İhmal Türleri</vt:lpstr>
      <vt:lpstr>Çocuğun Fiziksel İhmali</vt:lpstr>
      <vt:lpstr>Çocuğun Duygusal İhmali</vt:lpstr>
      <vt:lpstr>Çocuğun Eğitimsel İhmali</vt:lpstr>
      <vt:lpstr>PowerPoint Sunusu</vt:lpstr>
      <vt:lpstr>Çocuk İstismarı Nedir?</vt:lpstr>
      <vt:lpstr>İstismar Türleri</vt:lpstr>
      <vt:lpstr>PowerPoint Sunusu</vt:lpstr>
      <vt:lpstr>Çocuğun Fiziksel İstismarı</vt:lpstr>
      <vt:lpstr>Çocuğun Duygusal İstismarı</vt:lpstr>
      <vt:lpstr>Çocuğun Ekonomik İstismarı</vt:lpstr>
      <vt:lpstr>Çocuğun Cinsel İstismarı</vt:lpstr>
      <vt:lpstr>Çocuğun Cinsel İstismarı</vt:lpstr>
      <vt:lpstr>Cinsel İstismar Durumları</vt:lpstr>
      <vt:lpstr>PowerPoint Sunusu</vt:lpstr>
      <vt:lpstr>PowerPoint Sunusu</vt:lpstr>
      <vt:lpstr>PowerPoint Sunusu</vt:lpstr>
      <vt:lpstr>PowerPoint Sunusu</vt:lpstr>
      <vt:lpstr>ÇOCUKLUK ÇAĞINDAKİ İSTİSMARIN  UZUN DÖNEMDEKİ ETKİLERİ</vt:lpstr>
      <vt:lpstr>Çocuklar Neden İstismar Edildiklerini Söylemezler?</vt:lpstr>
      <vt:lpstr>Çocuklar Ne Zaman İstismar Edildiklerini Söylerler?</vt:lpstr>
      <vt:lpstr>İstismara Dair İpucu Olabilecek Söylemler</vt:lpstr>
      <vt:lpstr>Aşağıdakilere Benzer Sorulardan ve İfadelerden Kesinlikle KAÇININ! </vt:lpstr>
      <vt:lpstr>İhmal ve İstismar Durumuyla Karşılaşırsam ‘Ne Yapmalıyım?’ </vt:lpstr>
      <vt:lpstr>PowerPoint Sunusu</vt:lpstr>
      <vt:lpstr>PowerPoint Sunusu</vt:lpstr>
      <vt:lpstr>Uygulama Örnekleri</vt:lpstr>
      <vt:lpstr>Uygulama 1</vt:lpstr>
      <vt:lpstr>Uygulama 2</vt:lpstr>
      <vt:lpstr>Uygulama 3</vt:lpstr>
      <vt:lpstr>PowerPoint Sunusu</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ZuhalOZBAY</dc:creator>
  <cp:lastModifiedBy>Casper</cp:lastModifiedBy>
  <cp:revision>57</cp:revision>
  <dcterms:created xsi:type="dcterms:W3CDTF">2019-05-23T12:51:10Z</dcterms:created>
  <dcterms:modified xsi:type="dcterms:W3CDTF">2019-05-28T07:07:05Z</dcterms:modified>
</cp:coreProperties>
</file>