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0" r:id="rId1"/>
  </p:sldMasterIdLst>
  <p:notesMasterIdLst>
    <p:notesMasterId r:id="rId35"/>
  </p:notesMasterIdLst>
  <p:sldIdLst>
    <p:sldId id="256" r:id="rId2"/>
    <p:sldId id="377" r:id="rId3"/>
    <p:sldId id="301" r:id="rId4"/>
    <p:sldId id="303" r:id="rId5"/>
    <p:sldId id="304" r:id="rId6"/>
    <p:sldId id="302" r:id="rId7"/>
    <p:sldId id="335" r:id="rId8"/>
    <p:sldId id="336" r:id="rId9"/>
    <p:sldId id="337" r:id="rId10"/>
    <p:sldId id="338" r:id="rId11"/>
    <p:sldId id="339" r:id="rId12"/>
    <p:sldId id="340" r:id="rId13"/>
    <p:sldId id="358" r:id="rId14"/>
    <p:sldId id="342" r:id="rId15"/>
    <p:sldId id="343" r:id="rId16"/>
    <p:sldId id="341" r:id="rId17"/>
    <p:sldId id="354" r:id="rId18"/>
    <p:sldId id="357" r:id="rId19"/>
    <p:sldId id="356" r:id="rId20"/>
    <p:sldId id="359" r:id="rId21"/>
    <p:sldId id="363" r:id="rId22"/>
    <p:sldId id="376" r:id="rId23"/>
    <p:sldId id="361" r:id="rId24"/>
    <p:sldId id="364" r:id="rId25"/>
    <p:sldId id="365" r:id="rId26"/>
    <p:sldId id="366" r:id="rId27"/>
    <p:sldId id="367" r:id="rId28"/>
    <p:sldId id="368" r:id="rId29"/>
    <p:sldId id="369" r:id="rId30"/>
    <p:sldId id="370" r:id="rId31"/>
    <p:sldId id="371" r:id="rId32"/>
    <p:sldId id="372" r:id="rId33"/>
    <p:sldId id="375" r:id="rId34"/>
  </p:sldIdLst>
  <p:sldSz cx="9144000" cy="6858000" type="screen4x3"/>
  <p:notesSz cx="6858000" cy="9144000"/>
  <p:defaultTextStyle>
    <a:defPPr>
      <a:defRPr lang="en-US"/>
    </a:defPPr>
    <a:lvl1pPr algn="l" rtl="0" fontAlgn="base">
      <a:spcBef>
        <a:spcPct val="0"/>
      </a:spcBef>
      <a:spcAft>
        <a:spcPct val="0"/>
      </a:spcAft>
      <a:buFont typeface="Arial" pitchFamily="34" charset="0"/>
      <a:defRPr kern="1200">
        <a:solidFill>
          <a:schemeClr val="tx1"/>
        </a:solidFill>
        <a:latin typeface="Times New Roman" pitchFamily="18" charset="0"/>
        <a:ea typeface="+mn-ea"/>
        <a:cs typeface="+mn-cs"/>
      </a:defRPr>
    </a:lvl1pPr>
    <a:lvl2pPr marL="457200" algn="l" rtl="0" fontAlgn="base">
      <a:spcBef>
        <a:spcPct val="0"/>
      </a:spcBef>
      <a:spcAft>
        <a:spcPct val="0"/>
      </a:spcAft>
      <a:buFont typeface="Arial" pitchFamily="34" charset="0"/>
      <a:defRPr kern="1200">
        <a:solidFill>
          <a:schemeClr val="tx1"/>
        </a:solidFill>
        <a:latin typeface="Times New Roman" pitchFamily="18" charset="0"/>
        <a:ea typeface="+mn-ea"/>
        <a:cs typeface="+mn-cs"/>
      </a:defRPr>
    </a:lvl2pPr>
    <a:lvl3pPr marL="914400" algn="l" rtl="0" fontAlgn="base">
      <a:spcBef>
        <a:spcPct val="0"/>
      </a:spcBef>
      <a:spcAft>
        <a:spcPct val="0"/>
      </a:spcAft>
      <a:buFont typeface="Arial" pitchFamily="34" charset="0"/>
      <a:defRPr kern="1200">
        <a:solidFill>
          <a:schemeClr val="tx1"/>
        </a:solidFill>
        <a:latin typeface="Times New Roman" pitchFamily="18" charset="0"/>
        <a:ea typeface="+mn-ea"/>
        <a:cs typeface="+mn-cs"/>
      </a:defRPr>
    </a:lvl3pPr>
    <a:lvl4pPr marL="1371600" algn="l" rtl="0" fontAlgn="base">
      <a:spcBef>
        <a:spcPct val="0"/>
      </a:spcBef>
      <a:spcAft>
        <a:spcPct val="0"/>
      </a:spcAft>
      <a:buFont typeface="Arial" pitchFamily="34" charset="0"/>
      <a:defRPr kern="1200">
        <a:solidFill>
          <a:schemeClr val="tx1"/>
        </a:solidFill>
        <a:latin typeface="Times New Roman" pitchFamily="18" charset="0"/>
        <a:ea typeface="+mn-ea"/>
        <a:cs typeface="+mn-cs"/>
      </a:defRPr>
    </a:lvl4pPr>
    <a:lvl5pPr marL="1828800" algn="l" rtl="0" fontAlgn="base">
      <a:spcBef>
        <a:spcPct val="0"/>
      </a:spcBef>
      <a:spcAft>
        <a:spcPct val="0"/>
      </a:spcAft>
      <a:buFont typeface="Arial" pitchFamily="34" charset="0"/>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CCFFCC"/>
    <a:srgbClr val="47FFB5"/>
    <a:srgbClr val="00CC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15"/>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Header Placeholder 1"/>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ro-RO"/>
          </a:p>
        </p:txBody>
      </p:sp>
      <p:sp>
        <p:nvSpPr>
          <p:cNvPr id="3075" name="Date Placeholder 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6375A8A8-8A47-41A7-84A0-9C88D0D7445D}" type="datetimeFigureOut">
              <a:rPr lang="en-US"/>
              <a:pPr/>
              <a:t>10/22/2019</a:t>
            </a:fld>
            <a:endParaRPr lang="en-US"/>
          </a:p>
        </p:txBody>
      </p:sp>
      <p:sp>
        <p:nvSpPr>
          <p:cNvPr id="3076" name="Slide Image Placeholder 3"/>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3077" name="Notes Placeholder 4"/>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Footer Placeholder 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ro-RO"/>
          </a:p>
        </p:txBody>
      </p:sp>
      <p:sp>
        <p:nvSpPr>
          <p:cNvPr id="3079" name="Slide Number Placeholder 6"/>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3863C1C-CEA5-4D36-B6FE-EDAB7331BC7B}" type="slidenum">
              <a:rPr lang="en-US"/>
              <a:pPr/>
              <a:t>‹#›</a:t>
            </a:fld>
            <a:endParaRPr lang="en-US"/>
          </a:p>
        </p:txBody>
      </p:sp>
    </p:spTree>
    <p:extLst>
      <p:ext uri="{BB962C8B-B14F-4D97-AF65-F5344CB8AC3E}">
        <p14:creationId xmlns:p14="http://schemas.microsoft.com/office/powerpoint/2010/main" val="3645284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051" name="Rectangle 3"/>
          <p:cNvSpPr>
            <a:spLocks noGrp="1" noChangeArrowheads="1"/>
          </p:cNvSpPr>
          <p:nvPr>
            <p:ph type="ctrTitle"/>
          </p:nvPr>
        </p:nvSpPr>
        <p:spPr>
          <a:xfrm>
            <a:off x="468313" y="3717925"/>
            <a:ext cx="8207375" cy="1082675"/>
          </a:xfrm>
        </p:spPr>
        <p:txBody>
          <a:bodyPr/>
          <a:lstStyle>
            <a:lvl1pPr algn="r">
              <a:defRPr/>
            </a:lvl1pPr>
          </a:lstStyle>
          <a:p>
            <a:r>
              <a:rPr lang="en-US"/>
              <a:t>Click to edit Master title style</a:t>
            </a:r>
          </a:p>
        </p:txBody>
      </p:sp>
      <p:sp>
        <p:nvSpPr>
          <p:cNvPr id="2052" name="Rectangle 4"/>
          <p:cNvSpPr>
            <a:spLocks noGrp="1" noChangeArrowheads="1"/>
          </p:cNvSpPr>
          <p:nvPr>
            <p:ph type="subTitle" idx="1"/>
          </p:nvPr>
        </p:nvSpPr>
        <p:spPr>
          <a:xfrm>
            <a:off x="469900" y="4940300"/>
            <a:ext cx="8212138" cy="981075"/>
          </a:xfrm>
        </p:spPr>
        <p:txBody>
          <a:bodyPr/>
          <a:lstStyle>
            <a:lvl1pPr marL="0" indent="0" algn="r">
              <a:buFontTx/>
              <a:buNone/>
              <a:defRPr/>
            </a:lvl1pPr>
          </a:lstStyle>
          <a:p>
            <a:r>
              <a:rPr lang="en-US"/>
              <a:t>Click to edit Master subtitle style</a:t>
            </a:r>
          </a:p>
        </p:txBody>
      </p:sp>
      <p:sp>
        <p:nvSpPr>
          <p:cNvPr id="2053" name="Rectangle 5"/>
          <p:cNvSpPr>
            <a:spLocks noGrp="1" noChangeArrowheads="1"/>
          </p:cNvSpPr>
          <p:nvPr>
            <p:ph type="dt" sz="half" idx="2"/>
          </p:nvPr>
        </p:nvSpPr>
        <p:spPr/>
        <p:txBody>
          <a:bodyPr/>
          <a:lstStyle>
            <a:lvl1pPr>
              <a:defRPr>
                <a:ea typeface="+mn-ea"/>
              </a:defRPr>
            </a:lvl1pPr>
          </a:lstStyle>
          <a:p>
            <a:fld id="{F3A83178-14E7-4B47-8B4A-B670C78A5622}" type="datetimeFigureOut">
              <a:rPr lang="zh-CN" altLang="en-US"/>
              <a:pPr/>
              <a:t>2019/10/22</a:t>
            </a:fld>
            <a:endParaRPr lang="zh-CN" altLang="en-US"/>
          </a:p>
        </p:txBody>
      </p:sp>
      <p:sp>
        <p:nvSpPr>
          <p:cNvPr id="2054" name="Rectangle 6"/>
          <p:cNvSpPr>
            <a:spLocks noGrp="1" noChangeArrowheads="1"/>
          </p:cNvSpPr>
          <p:nvPr>
            <p:ph type="ftr" sz="quarter" idx="3"/>
          </p:nvPr>
        </p:nvSpPr>
        <p:spPr/>
        <p:txBody>
          <a:bodyPr/>
          <a:lstStyle>
            <a:lvl1pPr>
              <a:defRPr>
                <a:ea typeface="+mn-ea"/>
              </a:defRPr>
            </a:lvl1pPr>
          </a:lstStyle>
          <a:p>
            <a:endParaRPr lang="zh-CN" altLang="en-US"/>
          </a:p>
        </p:txBody>
      </p:sp>
      <p:sp>
        <p:nvSpPr>
          <p:cNvPr id="2055" name="Rectangle 7"/>
          <p:cNvSpPr>
            <a:spLocks noGrp="1" noChangeArrowheads="1"/>
          </p:cNvSpPr>
          <p:nvPr>
            <p:ph type="sldNum" sz="quarter" idx="4"/>
          </p:nvPr>
        </p:nvSpPr>
        <p:spPr/>
        <p:txBody>
          <a:bodyPr/>
          <a:lstStyle>
            <a:lvl1pPr>
              <a:defRPr/>
            </a:lvl1pPr>
          </a:lstStyle>
          <a:p>
            <a:fld id="{9FCD05AF-8452-4375-91A2-761FE45DE83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text vertical 2"/>
          <p:cNvSpPr>
            <a:spLocks noGrp="1"/>
          </p:cNvSpPr>
          <p:nvPr>
            <p:ph type="body" orient="vert" idx="1"/>
          </p:nvPr>
        </p:nvSpPr>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lvl1pPr>
              <a:defRPr/>
            </a:lvl1pPr>
          </a:lstStyle>
          <a:p>
            <a:fld id="{11589BFE-5CF5-47A6-AA92-46DEAE61C7DC}" type="datetimeFigureOut">
              <a:rPr lang="en-US"/>
              <a:pPr/>
              <a:t>10/22/2019</a:t>
            </a:fld>
            <a:endParaRPr lang="en-US"/>
          </a:p>
        </p:txBody>
      </p:sp>
      <p:sp>
        <p:nvSpPr>
          <p:cNvPr id="5" name="Substituent subsol 4"/>
          <p:cNvSpPr>
            <a:spLocks noGrp="1"/>
          </p:cNvSpPr>
          <p:nvPr>
            <p:ph type="ftr" sz="quarter" idx="11"/>
          </p:nvPr>
        </p:nvSpPr>
        <p:spPr/>
        <p:txBody>
          <a:bodyPr/>
          <a:lstStyle>
            <a:lvl1pPr>
              <a:defRPr/>
            </a:lvl1pPr>
          </a:lstStyle>
          <a:p>
            <a:endParaRPr lang="en-US"/>
          </a:p>
        </p:txBody>
      </p:sp>
      <p:sp>
        <p:nvSpPr>
          <p:cNvPr id="6" name="Substituent număr diapozitiv 5"/>
          <p:cNvSpPr>
            <a:spLocks noGrp="1"/>
          </p:cNvSpPr>
          <p:nvPr>
            <p:ph type="sldNum" sz="quarter" idx="12"/>
          </p:nvPr>
        </p:nvSpPr>
        <p:spPr/>
        <p:txBody>
          <a:bodyPr/>
          <a:lstStyle>
            <a:lvl1pPr>
              <a:defRPr/>
            </a:lvl1pPr>
          </a:lstStyle>
          <a:p>
            <a:fld id="{60DD2E32-E2E3-40C8-A981-EC43E67AF48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190500"/>
            <a:ext cx="2057400" cy="5937250"/>
          </a:xfrm>
        </p:spPr>
        <p:txBody>
          <a:bodyPr vert="eaVert"/>
          <a:lstStyle/>
          <a:p>
            <a:r>
              <a:rPr lang="ro-RO" smtClean="0"/>
              <a:t>Faceți clic pentru a edita stilul de titlu Coordonator</a:t>
            </a:r>
            <a:endParaRPr lang="ro-RO"/>
          </a:p>
        </p:txBody>
      </p:sp>
      <p:sp>
        <p:nvSpPr>
          <p:cNvPr id="3" name="Substituent text vertical 2"/>
          <p:cNvSpPr>
            <a:spLocks noGrp="1"/>
          </p:cNvSpPr>
          <p:nvPr>
            <p:ph type="body" orient="vert" idx="1"/>
          </p:nvPr>
        </p:nvSpPr>
        <p:spPr>
          <a:xfrm>
            <a:off x="457200" y="190500"/>
            <a:ext cx="6019800" cy="5937250"/>
          </a:xfrm>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lvl1pPr>
              <a:defRPr/>
            </a:lvl1pPr>
          </a:lstStyle>
          <a:p>
            <a:fld id="{7B8F87B1-0A87-4340-AC44-76F7689FA1D8}" type="datetimeFigureOut">
              <a:rPr lang="en-US"/>
              <a:pPr/>
              <a:t>10/22/2019</a:t>
            </a:fld>
            <a:endParaRPr lang="en-US"/>
          </a:p>
        </p:txBody>
      </p:sp>
      <p:sp>
        <p:nvSpPr>
          <p:cNvPr id="5" name="Substituent subsol 4"/>
          <p:cNvSpPr>
            <a:spLocks noGrp="1"/>
          </p:cNvSpPr>
          <p:nvPr>
            <p:ph type="ftr" sz="quarter" idx="11"/>
          </p:nvPr>
        </p:nvSpPr>
        <p:spPr/>
        <p:txBody>
          <a:bodyPr/>
          <a:lstStyle>
            <a:lvl1pPr>
              <a:defRPr/>
            </a:lvl1pPr>
          </a:lstStyle>
          <a:p>
            <a:endParaRPr lang="en-US"/>
          </a:p>
        </p:txBody>
      </p:sp>
      <p:sp>
        <p:nvSpPr>
          <p:cNvPr id="6" name="Substituent număr diapozitiv 5"/>
          <p:cNvSpPr>
            <a:spLocks noGrp="1"/>
          </p:cNvSpPr>
          <p:nvPr>
            <p:ph type="sldNum" sz="quarter" idx="12"/>
          </p:nvPr>
        </p:nvSpPr>
        <p:spPr/>
        <p:txBody>
          <a:bodyPr/>
          <a:lstStyle>
            <a:lvl1pPr>
              <a:defRPr/>
            </a:lvl1pPr>
          </a:lstStyle>
          <a:p>
            <a:fld id="{73F11B56-07FE-4CBD-90C5-DA2A80320BD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u, conținut 2 și text">
    <p:spTree>
      <p:nvGrpSpPr>
        <p:cNvPr id="1" name=""/>
        <p:cNvGrpSpPr/>
        <p:nvPr/>
      </p:nvGrpSpPr>
      <p:grpSpPr>
        <a:xfrm>
          <a:off x="0" y="0"/>
          <a:ext cx="0" cy="0"/>
          <a:chOff x="0" y="0"/>
          <a:chExt cx="0" cy="0"/>
        </a:xfrm>
      </p:grpSpPr>
      <p:sp>
        <p:nvSpPr>
          <p:cNvPr id="2" name="Titlu 1"/>
          <p:cNvSpPr>
            <a:spLocks noGrp="1"/>
          </p:cNvSpPr>
          <p:nvPr>
            <p:ph type="title"/>
          </p:nvPr>
        </p:nvSpPr>
        <p:spPr>
          <a:xfrm>
            <a:off x="457200" y="190500"/>
            <a:ext cx="8229600" cy="582613"/>
          </a:xfrm>
        </p:spPr>
        <p:txBody>
          <a:bodyPr/>
          <a:lstStyle/>
          <a:p>
            <a:r>
              <a:rPr lang="ro-RO" smtClean="0"/>
              <a:t>Faceți clic pentru a edita stilul de titlu Coordonator</a:t>
            </a:r>
            <a:endParaRPr lang="ro-RO"/>
          </a:p>
        </p:txBody>
      </p:sp>
      <p:sp>
        <p:nvSpPr>
          <p:cNvPr id="3" name="Substituent conținut 2"/>
          <p:cNvSpPr>
            <a:spLocks noGrp="1"/>
          </p:cNvSpPr>
          <p:nvPr>
            <p:ph sz="quarter" idx="1"/>
          </p:nvPr>
        </p:nvSpPr>
        <p:spPr>
          <a:xfrm>
            <a:off x="457200" y="1174750"/>
            <a:ext cx="4038600" cy="2400300"/>
          </a:xfrm>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quarter" idx="2"/>
          </p:nvPr>
        </p:nvSpPr>
        <p:spPr>
          <a:xfrm>
            <a:off x="457200" y="3727450"/>
            <a:ext cx="4038600" cy="2400300"/>
          </a:xfrm>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half" idx="3"/>
          </p:nvPr>
        </p:nvSpPr>
        <p:spPr>
          <a:xfrm>
            <a:off x="4648200" y="1174750"/>
            <a:ext cx="4038600" cy="4953000"/>
          </a:xfrm>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dată 5"/>
          <p:cNvSpPr>
            <a:spLocks noGrp="1"/>
          </p:cNvSpPr>
          <p:nvPr>
            <p:ph type="dt" sz="half" idx="10"/>
          </p:nvPr>
        </p:nvSpPr>
        <p:spPr>
          <a:xfrm>
            <a:off x="457200" y="6245225"/>
            <a:ext cx="2133600" cy="476250"/>
          </a:xfrm>
        </p:spPr>
        <p:txBody>
          <a:bodyPr/>
          <a:lstStyle>
            <a:lvl1pPr>
              <a:defRPr/>
            </a:lvl1pPr>
          </a:lstStyle>
          <a:p>
            <a:fld id="{D82AA141-2E24-4AFF-8419-F306F5A05681}" type="datetimeFigureOut">
              <a:rPr lang="en-US"/>
              <a:pPr/>
              <a:t>10/22/2019</a:t>
            </a:fld>
            <a:endParaRPr lang="en-US"/>
          </a:p>
        </p:txBody>
      </p:sp>
      <p:sp>
        <p:nvSpPr>
          <p:cNvPr id="7" name="Substituent subsol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ubstituent număr diapozitiv 7"/>
          <p:cNvSpPr>
            <a:spLocks noGrp="1"/>
          </p:cNvSpPr>
          <p:nvPr>
            <p:ph type="sldNum" sz="quarter" idx="12"/>
          </p:nvPr>
        </p:nvSpPr>
        <p:spPr>
          <a:xfrm>
            <a:off x="6553200" y="6245225"/>
            <a:ext cx="2133600" cy="476250"/>
          </a:xfrm>
        </p:spPr>
        <p:txBody>
          <a:bodyPr/>
          <a:lstStyle>
            <a:lvl1pPr>
              <a:defRPr/>
            </a:lvl1pPr>
          </a:lstStyle>
          <a:p>
            <a:fld id="{DB055498-DD20-4591-BA9F-97095C98A7C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u, text și conținut 2">
    <p:spTree>
      <p:nvGrpSpPr>
        <p:cNvPr id="1" name=""/>
        <p:cNvGrpSpPr/>
        <p:nvPr/>
      </p:nvGrpSpPr>
      <p:grpSpPr>
        <a:xfrm>
          <a:off x="0" y="0"/>
          <a:ext cx="0" cy="0"/>
          <a:chOff x="0" y="0"/>
          <a:chExt cx="0" cy="0"/>
        </a:xfrm>
      </p:grpSpPr>
      <p:sp>
        <p:nvSpPr>
          <p:cNvPr id="2" name="Titlu 1"/>
          <p:cNvSpPr>
            <a:spLocks noGrp="1"/>
          </p:cNvSpPr>
          <p:nvPr>
            <p:ph type="title"/>
          </p:nvPr>
        </p:nvSpPr>
        <p:spPr>
          <a:xfrm>
            <a:off x="457200" y="190500"/>
            <a:ext cx="8229600" cy="582613"/>
          </a:xfrm>
        </p:spPr>
        <p:txBody>
          <a:bodyPr/>
          <a:lstStyle/>
          <a:p>
            <a:r>
              <a:rPr lang="ro-RO" smtClean="0"/>
              <a:t>Faceți clic pentru a edita stilul de titlu Coordonator</a:t>
            </a:r>
            <a:endParaRPr lang="ro-RO"/>
          </a:p>
        </p:txBody>
      </p:sp>
      <p:sp>
        <p:nvSpPr>
          <p:cNvPr id="3" name="Substituent text 2"/>
          <p:cNvSpPr>
            <a:spLocks noGrp="1"/>
          </p:cNvSpPr>
          <p:nvPr>
            <p:ph type="body" sz="half" idx="1"/>
          </p:nvPr>
        </p:nvSpPr>
        <p:spPr>
          <a:xfrm>
            <a:off x="457200" y="1174750"/>
            <a:ext cx="4038600" cy="4953000"/>
          </a:xfrm>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quarter" idx="2"/>
          </p:nvPr>
        </p:nvSpPr>
        <p:spPr>
          <a:xfrm>
            <a:off x="4648200" y="1174750"/>
            <a:ext cx="4038600" cy="2400300"/>
          </a:xfrm>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conținut 4"/>
          <p:cNvSpPr>
            <a:spLocks noGrp="1"/>
          </p:cNvSpPr>
          <p:nvPr>
            <p:ph sz="quarter" idx="3"/>
          </p:nvPr>
        </p:nvSpPr>
        <p:spPr>
          <a:xfrm>
            <a:off x="4648200" y="3727450"/>
            <a:ext cx="4038600" cy="2400300"/>
          </a:xfrm>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dată 5"/>
          <p:cNvSpPr>
            <a:spLocks noGrp="1"/>
          </p:cNvSpPr>
          <p:nvPr>
            <p:ph type="dt" sz="half" idx="10"/>
          </p:nvPr>
        </p:nvSpPr>
        <p:spPr>
          <a:xfrm>
            <a:off x="457200" y="6245225"/>
            <a:ext cx="2133600" cy="476250"/>
          </a:xfrm>
        </p:spPr>
        <p:txBody>
          <a:bodyPr/>
          <a:lstStyle>
            <a:lvl1pPr>
              <a:defRPr/>
            </a:lvl1pPr>
          </a:lstStyle>
          <a:p>
            <a:fld id="{8A9A9F54-9BE0-4F5C-841B-B8DB4092A85B}" type="datetimeFigureOut">
              <a:rPr lang="en-US"/>
              <a:pPr/>
              <a:t>10/22/2019</a:t>
            </a:fld>
            <a:endParaRPr lang="en-US"/>
          </a:p>
        </p:txBody>
      </p:sp>
      <p:sp>
        <p:nvSpPr>
          <p:cNvPr id="7" name="Substituent subsol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ubstituent număr diapozitiv 7"/>
          <p:cNvSpPr>
            <a:spLocks noGrp="1"/>
          </p:cNvSpPr>
          <p:nvPr>
            <p:ph type="sldNum" sz="quarter" idx="12"/>
          </p:nvPr>
        </p:nvSpPr>
        <p:spPr>
          <a:xfrm>
            <a:off x="6553200" y="6245225"/>
            <a:ext cx="2133600" cy="476250"/>
          </a:xfrm>
        </p:spPr>
        <p:txBody>
          <a:bodyPr/>
          <a:lstStyle>
            <a:lvl1pPr>
              <a:defRPr/>
            </a:lvl1pPr>
          </a:lstStyle>
          <a:p>
            <a:fld id="{CBE6185F-3181-4712-A159-9A53D253E9F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u și conținut peste text">
    <p:spTree>
      <p:nvGrpSpPr>
        <p:cNvPr id="1" name=""/>
        <p:cNvGrpSpPr/>
        <p:nvPr/>
      </p:nvGrpSpPr>
      <p:grpSpPr>
        <a:xfrm>
          <a:off x="0" y="0"/>
          <a:ext cx="0" cy="0"/>
          <a:chOff x="0" y="0"/>
          <a:chExt cx="0" cy="0"/>
        </a:xfrm>
      </p:grpSpPr>
      <p:sp>
        <p:nvSpPr>
          <p:cNvPr id="2" name="Titlu 1"/>
          <p:cNvSpPr>
            <a:spLocks noGrp="1"/>
          </p:cNvSpPr>
          <p:nvPr>
            <p:ph type="title"/>
          </p:nvPr>
        </p:nvSpPr>
        <p:spPr>
          <a:xfrm>
            <a:off x="457200" y="190500"/>
            <a:ext cx="8229600" cy="582613"/>
          </a:xfrm>
        </p:spPr>
        <p:txBody>
          <a:bodyPr/>
          <a:lstStyle/>
          <a:p>
            <a:r>
              <a:rPr lang="ro-RO" smtClean="0"/>
              <a:t>Faceți clic pentru a edita stilul de titlu Coordonator</a:t>
            </a:r>
            <a:endParaRPr lang="ro-RO"/>
          </a:p>
        </p:txBody>
      </p:sp>
      <p:sp>
        <p:nvSpPr>
          <p:cNvPr id="3" name="Substituent conținut 2"/>
          <p:cNvSpPr>
            <a:spLocks noGrp="1"/>
          </p:cNvSpPr>
          <p:nvPr>
            <p:ph sz="half" idx="1"/>
          </p:nvPr>
        </p:nvSpPr>
        <p:spPr>
          <a:xfrm>
            <a:off x="457200" y="1174750"/>
            <a:ext cx="8229600" cy="2400300"/>
          </a:xfrm>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457200" y="3727450"/>
            <a:ext cx="8229600" cy="2400300"/>
          </a:xfrm>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dată 4"/>
          <p:cNvSpPr>
            <a:spLocks noGrp="1"/>
          </p:cNvSpPr>
          <p:nvPr>
            <p:ph type="dt" sz="half" idx="10"/>
          </p:nvPr>
        </p:nvSpPr>
        <p:spPr>
          <a:xfrm>
            <a:off x="457200" y="6245225"/>
            <a:ext cx="2133600" cy="476250"/>
          </a:xfrm>
        </p:spPr>
        <p:txBody>
          <a:bodyPr/>
          <a:lstStyle>
            <a:lvl1pPr>
              <a:defRPr/>
            </a:lvl1pPr>
          </a:lstStyle>
          <a:p>
            <a:fld id="{53E1D707-2DE6-4C77-99BE-D666058835DB}" type="datetimeFigureOut">
              <a:rPr lang="en-US"/>
              <a:pPr/>
              <a:t>10/22/2019</a:t>
            </a:fld>
            <a:endParaRPr lang="en-US"/>
          </a:p>
        </p:txBody>
      </p:sp>
      <p:sp>
        <p:nvSpPr>
          <p:cNvPr id="6" name="Substituent subsol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ubstituent număr diapozitiv 6"/>
          <p:cNvSpPr>
            <a:spLocks noGrp="1"/>
          </p:cNvSpPr>
          <p:nvPr>
            <p:ph type="sldNum" sz="quarter" idx="12"/>
          </p:nvPr>
        </p:nvSpPr>
        <p:spPr>
          <a:xfrm>
            <a:off x="6553200" y="6245225"/>
            <a:ext cx="2133600" cy="476250"/>
          </a:xfrm>
        </p:spPr>
        <p:txBody>
          <a:bodyPr/>
          <a:lstStyle>
            <a:lvl1pPr>
              <a:defRPr/>
            </a:lvl1pPr>
          </a:lstStyle>
          <a:p>
            <a:fld id="{E70142F7-02EB-41AA-B105-B4FA3150913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u, conținut și 2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190500"/>
            <a:ext cx="8229600" cy="582613"/>
          </a:xfrm>
        </p:spPr>
        <p:txBody>
          <a:bodyPr/>
          <a:lstStyle/>
          <a:p>
            <a:r>
              <a:rPr lang="ro-RO" smtClean="0"/>
              <a:t>Faceți clic pentru a edita stilul de titlu Coordonator</a:t>
            </a:r>
            <a:endParaRPr lang="ro-RO"/>
          </a:p>
        </p:txBody>
      </p:sp>
      <p:sp>
        <p:nvSpPr>
          <p:cNvPr id="3" name="Substituent conținut 2"/>
          <p:cNvSpPr>
            <a:spLocks noGrp="1"/>
          </p:cNvSpPr>
          <p:nvPr>
            <p:ph sz="half" idx="1"/>
          </p:nvPr>
        </p:nvSpPr>
        <p:spPr>
          <a:xfrm>
            <a:off x="457200" y="1174750"/>
            <a:ext cx="4038600" cy="4953000"/>
          </a:xfrm>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quarter" idx="2"/>
          </p:nvPr>
        </p:nvSpPr>
        <p:spPr>
          <a:xfrm>
            <a:off x="4648200" y="1174750"/>
            <a:ext cx="4038600" cy="2400300"/>
          </a:xfrm>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conținut 4"/>
          <p:cNvSpPr>
            <a:spLocks noGrp="1"/>
          </p:cNvSpPr>
          <p:nvPr>
            <p:ph sz="quarter" idx="3"/>
          </p:nvPr>
        </p:nvSpPr>
        <p:spPr>
          <a:xfrm>
            <a:off x="4648200" y="3727450"/>
            <a:ext cx="4038600" cy="2400300"/>
          </a:xfrm>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dată 5"/>
          <p:cNvSpPr>
            <a:spLocks noGrp="1"/>
          </p:cNvSpPr>
          <p:nvPr>
            <p:ph type="dt" sz="half" idx="10"/>
          </p:nvPr>
        </p:nvSpPr>
        <p:spPr>
          <a:xfrm>
            <a:off x="457200" y="6245225"/>
            <a:ext cx="2133600" cy="476250"/>
          </a:xfrm>
        </p:spPr>
        <p:txBody>
          <a:bodyPr/>
          <a:lstStyle>
            <a:lvl1pPr>
              <a:defRPr/>
            </a:lvl1pPr>
          </a:lstStyle>
          <a:p>
            <a:fld id="{6F5DECE4-B2D5-45E5-BD2D-2023AC238D8C}" type="datetimeFigureOut">
              <a:rPr lang="en-US"/>
              <a:pPr/>
              <a:t>10/22/2019</a:t>
            </a:fld>
            <a:endParaRPr lang="en-US"/>
          </a:p>
        </p:txBody>
      </p:sp>
      <p:sp>
        <p:nvSpPr>
          <p:cNvPr id="7" name="Substituent subsol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ubstituent număr diapozitiv 7"/>
          <p:cNvSpPr>
            <a:spLocks noGrp="1"/>
          </p:cNvSpPr>
          <p:nvPr>
            <p:ph type="sldNum" sz="quarter" idx="12"/>
          </p:nvPr>
        </p:nvSpPr>
        <p:spPr>
          <a:xfrm>
            <a:off x="6553200" y="6245225"/>
            <a:ext cx="2133600" cy="476250"/>
          </a:xfrm>
        </p:spPr>
        <p:txBody>
          <a:bodyPr/>
          <a:lstStyle>
            <a:lvl1pPr>
              <a:defRPr/>
            </a:lvl1pPr>
          </a:lstStyle>
          <a:p>
            <a:fld id="{3A08C3C4-ACA7-4CBA-AA08-4DE8A63E6F2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conținut 2"/>
          <p:cNvSpPr>
            <a:spLocks noGrp="1"/>
          </p:cNvSpPr>
          <p:nvPr>
            <p:ph idx="1"/>
          </p:nvPr>
        </p:nvSpPr>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lvl1pPr>
              <a:defRPr/>
            </a:lvl1pPr>
          </a:lstStyle>
          <a:p>
            <a:fld id="{9197DADA-F093-438E-BDC8-E6A8D79A667A}" type="datetimeFigureOut">
              <a:rPr lang="en-US"/>
              <a:pPr/>
              <a:t>10/22/2019</a:t>
            </a:fld>
            <a:endParaRPr lang="en-US"/>
          </a:p>
        </p:txBody>
      </p:sp>
      <p:sp>
        <p:nvSpPr>
          <p:cNvPr id="5" name="Substituent subsol 4"/>
          <p:cNvSpPr>
            <a:spLocks noGrp="1"/>
          </p:cNvSpPr>
          <p:nvPr>
            <p:ph type="ftr" sz="quarter" idx="11"/>
          </p:nvPr>
        </p:nvSpPr>
        <p:spPr/>
        <p:txBody>
          <a:bodyPr/>
          <a:lstStyle>
            <a:lvl1pPr>
              <a:defRPr/>
            </a:lvl1pPr>
          </a:lstStyle>
          <a:p>
            <a:endParaRPr lang="en-US"/>
          </a:p>
        </p:txBody>
      </p:sp>
      <p:sp>
        <p:nvSpPr>
          <p:cNvPr id="6" name="Substituent număr diapozitiv 5"/>
          <p:cNvSpPr>
            <a:spLocks noGrp="1"/>
          </p:cNvSpPr>
          <p:nvPr>
            <p:ph type="sldNum" sz="quarter" idx="12"/>
          </p:nvPr>
        </p:nvSpPr>
        <p:spPr/>
        <p:txBody>
          <a:bodyPr/>
          <a:lstStyle>
            <a:lvl1pPr>
              <a:defRPr/>
            </a:lvl1pPr>
          </a:lstStyle>
          <a:p>
            <a:fld id="{81893E6B-5C24-44C1-B8B3-C1B516F05B4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smtClean="0"/>
              <a:t>Faceți clic pentru a edita stilul de titlu Coordonator</a:t>
            </a:r>
            <a:endParaRPr lang="ro-RO"/>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o-RO" smtClean="0"/>
              <a:t>Faceți clic pentru a edita stilurile de text Coordonator</a:t>
            </a:r>
          </a:p>
        </p:txBody>
      </p:sp>
      <p:sp>
        <p:nvSpPr>
          <p:cNvPr id="4" name="Substituent dată 3"/>
          <p:cNvSpPr>
            <a:spLocks noGrp="1"/>
          </p:cNvSpPr>
          <p:nvPr>
            <p:ph type="dt" sz="half" idx="10"/>
          </p:nvPr>
        </p:nvSpPr>
        <p:spPr/>
        <p:txBody>
          <a:bodyPr/>
          <a:lstStyle>
            <a:lvl1pPr>
              <a:defRPr/>
            </a:lvl1pPr>
          </a:lstStyle>
          <a:p>
            <a:fld id="{5730C55E-944A-4274-A79D-05E9D70AD42C}" type="datetimeFigureOut">
              <a:rPr lang="en-US"/>
              <a:pPr/>
              <a:t>10/22/2019</a:t>
            </a:fld>
            <a:endParaRPr lang="en-US"/>
          </a:p>
        </p:txBody>
      </p:sp>
      <p:sp>
        <p:nvSpPr>
          <p:cNvPr id="5" name="Substituent subsol 4"/>
          <p:cNvSpPr>
            <a:spLocks noGrp="1"/>
          </p:cNvSpPr>
          <p:nvPr>
            <p:ph type="ftr" sz="quarter" idx="11"/>
          </p:nvPr>
        </p:nvSpPr>
        <p:spPr/>
        <p:txBody>
          <a:bodyPr/>
          <a:lstStyle>
            <a:lvl1pPr>
              <a:defRPr/>
            </a:lvl1pPr>
          </a:lstStyle>
          <a:p>
            <a:endParaRPr lang="en-US"/>
          </a:p>
        </p:txBody>
      </p:sp>
      <p:sp>
        <p:nvSpPr>
          <p:cNvPr id="6" name="Substituent număr diapozitiv 5"/>
          <p:cNvSpPr>
            <a:spLocks noGrp="1"/>
          </p:cNvSpPr>
          <p:nvPr>
            <p:ph type="sldNum" sz="quarter" idx="12"/>
          </p:nvPr>
        </p:nvSpPr>
        <p:spPr/>
        <p:txBody>
          <a:bodyPr/>
          <a:lstStyle>
            <a:lvl1pPr>
              <a:defRPr/>
            </a:lvl1pPr>
          </a:lstStyle>
          <a:p>
            <a:fld id="{947B52B8-9005-479D-BF15-75DDE04E337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conținut 2"/>
          <p:cNvSpPr>
            <a:spLocks noGrp="1"/>
          </p:cNvSpPr>
          <p:nvPr>
            <p:ph sz="half" idx="1"/>
          </p:nvPr>
        </p:nvSpPr>
        <p:spPr>
          <a:xfrm>
            <a:off x="457200" y="117475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half" idx="2"/>
          </p:nvPr>
        </p:nvSpPr>
        <p:spPr>
          <a:xfrm>
            <a:off x="4648200" y="117475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dată 4"/>
          <p:cNvSpPr>
            <a:spLocks noGrp="1"/>
          </p:cNvSpPr>
          <p:nvPr>
            <p:ph type="dt" sz="half" idx="10"/>
          </p:nvPr>
        </p:nvSpPr>
        <p:spPr/>
        <p:txBody>
          <a:bodyPr/>
          <a:lstStyle>
            <a:lvl1pPr>
              <a:defRPr/>
            </a:lvl1pPr>
          </a:lstStyle>
          <a:p>
            <a:fld id="{17DF6B81-71C7-4DAA-9AFB-116EC6DF7F5C}" type="datetimeFigureOut">
              <a:rPr lang="en-US"/>
              <a:pPr/>
              <a:t>10/22/2019</a:t>
            </a:fld>
            <a:endParaRPr lang="en-US"/>
          </a:p>
        </p:txBody>
      </p:sp>
      <p:sp>
        <p:nvSpPr>
          <p:cNvPr id="6" name="Substituent subsol 5"/>
          <p:cNvSpPr>
            <a:spLocks noGrp="1"/>
          </p:cNvSpPr>
          <p:nvPr>
            <p:ph type="ftr" sz="quarter" idx="11"/>
          </p:nvPr>
        </p:nvSpPr>
        <p:spPr/>
        <p:txBody>
          <a:bodyPr/>
          <a:lstStyle>
            <a:lvl1pPr>
              <a:defRPr/>
            </a:lvl1pPr>
          </a:lstStyle>
          <a:p>
            <a:endParaRPr lang="en-US"/>
          </a:p>
        </p:txBody>
      </p:sp>
      <p:sp>
        <p:nvSpPr>
          <p:cNvPr id="7" name="Substituent număr diapozitiv 6"/>
          <p:cNvSpPr>
            <a:spLocks noGrp="1"/>
          </p:cNvSpPr>
          <p:nvPr>
            <p:ph type="sldNum" sz="quarter" idx="12"/>
          </p:nvPr>
        </p:nvSpPr>
        <p:spPr/>
        <p:txBody>
          <a:bodyPr/>
          <a:lstStyle>
            <a:lvl1pPr>
              <a:defRPr/>
            </a:lvl1pPr>
          </a:lstStyle>
          <a:p>
            <a:fld id="{409E8088-BB9E-4229-8461-1495103B786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143000"/>
          </a:xfrm>
        </p:spPr>
        <p:txBody>
          <a:bodyPr/>
          <a:lstStyle>
            <a:lvl1pPr>
              <a:defRPr/>
            </a:lvl1pPr>
          </a:lstStyle>
          <a:p>
            <a:r>
              <a:rPr lang="ro-RO" smtClean="0"/>
              <a:t>Faceți clic pentru a edita stilul de titlu Coordonator</a:t>
            </a:r>
            <a:endParaRPr lang="ro-RO"/>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7" name="Substituent dată 6"/>
          <p:cNvSpPr>
            <a:spLocks noGrp="1"/>
          </p:cNvSpPr>
          <p:nvPr>
            <p:ph type="dt" sz="half" idx="10"/>
          </p:nvPr>
        </p:nvSpPr>
        <p:spPr/>
        <p:txBody>
          <a:bodyPr/>
          <a:lstStyle>
            <a:lvl1pPr>
              <a:defRPr/>
            </a:lvl1pPr>
          </a:lstStyle>
          <a:p>
            <a:fld id="{D7B28DB2-EB59-42FD-A20B-95D22901E6FF}" type="datetimeFigureOut">
              <a:rPr lang="en-US"/>
              <a:pPr/>
              <a:t>10/22/2019</a:t>
            </a:fld>
            <a:endParaRPr lang="en-US"/>
          </a:p>
        </p:txBody>
      </p:sp>
      <p:sp>
        <p:nvSpPr>
          <p:cNvPr id="8" name="Substituent subsol 7"/>
          <p:cNvSpPr>
            <a:spLocks noGrp="1"/>
          </p:cNvSpPr>
          <p:nvPr>
            <p:ph type="ftr" sz="quarter" idx="11"/>
          </p:nvPr>
        </p:nvSpPr>
        <p:spPr/>
        <p:txBody>
          <a:bodyPr/>
          <a:lstStyle>
            <a:lvl1pPr>
              <a:defRPr/>
            </a:lvl1pPr>
          </a:lstStyle>
          <a:p>
            <a:endParaRPr lang="en-US"/>
          </a:p>
        </p:txBody>
      </p:sp>
      <p:sp>
        <p:nvSpPr>
          <p:cNvPr id="9" name="Substituent număr diapozitiv 8"/>
          <p:cNvSpPr>
            <a:spLocks noGrp="1"/>
          </p:cNvSpPr>
          <p:nvPr>
            <p:ph type="sldNum" sz="quarter" idx="12"/>
          </p:nvPr>
        </p:nvSpPr>
        <p:spPr/>
        <p:txBody>
          <a:bodyPr/>
          <a:lstStyle>
            <a:lvl1pPr>
              <a:defRPr/>
            </a:lvl1pPr>
          </a:lstStyle>
          <a:p>
            <a:fld id="{A9445C3C-72B1-430E-B4F2-433A7686A9D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dată 2"/>
          <p:cNvSpPr>
            <a:spLocks noGrp="1"/>
          </p:cNvSpPr>
          <p:nvPr>
            <p:ph type="dt" sz="half" idx="10"/>
          </p:nvPr>
        </p:nvSpPr>
        <p:spPr/>
        <p:txBody>
          <a:bodyPr/>
          <a:lstStyle>
            <a:lvl1pPr>
              <a:defRPr/>
            </a:lvl1pPr>
          </a:lstStyle>
          <a:p>
            <a:fld id="{5A2D0CD5-8446-465F-A26F-A4766357FD17}" type="datetimeFigureOut">
              <a:rPr lang="en-US"/>
              <a:pPr/>
              <a:t>10/22/2019</a:t>
            </a:fld>
            <a:endParaRPr lang="en-US"/>
          </a:p>
        </p:txBody>
      </p:sp>
      <p:sp>
        <p:nvSpPr>
          <p:cNvPr id="4" name="Substituent subsol 3"/>
          <p:cNvSpPr>
            <a:spLocks noGrp="1"/>
          </p:cNvSpPr>
          <p:nvPr>
            <p:ph type="ftr" sz="quarter" idx="11"/>
          </p:nvPr>
        </p:nvSpPr>
        <p:spPr/>
        <p:txBody>
          <a:bodyPr/>
          <a:lstStyle>
            <a:lvl1pPr>
              <a:defRPr/>
            </a:lvl1pPr>
          </a:lstStyle>
          <a:p>
            <a:endParaRPr lang="en-US"/>
          </a:p>
        </p:txBody>
      </p:sp>
      <p:sp>
        <p:nvSpPr>
          <p:cNvPr id="5" name="Substituent număr diapozitiv 4"/>
          <p:cNvSpPr>
            <a:spLocks noGrp="1"/>
          </p:cNvSpPr>
          <p:nvPr>
            <p:ph type="sldNum" sz="quarter" idx="12"/>
          </p:nvPr>
        </p:nvSpPr>
        <p:spPr/>
        <p:txBody>
          <a:bodyPr/>
          <a:lstStyle>
            <a:lvl1pPr>
              <a:defRPr/>
            </a:lvl1pPr>
          </a:lstStyle>
          <a:p>
            <a:fld id="{7DA70796-BE15-4C96-B4F6-2B57A22A03B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lvl1pPr>
              <a:defRPr/>
            </a:lvl1pPr>
          </a:lstStyle>
          <a:p>
            <a:fld id="{416F2ED7-4890-47D4-B153-0EBF2757B2A2}" type="datetimeFigureOut">
              <a:rPr lang="en-US"/>
              <a:pPr/>
              <a:t>10/22/2019</a:t>
            </a:fld>
            <a:endParaRPr lang="en-US"/>
          </a:p>
        </p:txBody>
      </p:sp>
      <p:sp>
        <p:nvSpPr>
          <p:cNvPr id="3" name="Substituent subsol 2"/>
          <p:cNvSpPr>
            <a:spLocks noGrp="1"/>
          </p:cNvSpPr>
          <p:nvPr>
            <p:ph type="ftr" sz="quarter" idx="11"/>
          </p:nvPr>
        </p:nvSpPr>
        <p:spPr/>
        <p:txBody>
          <a:bodyPr/>
          <a:lstStyle>
            <a:lvl1pPr>
              <a:defRPr/>
            </a:lvl1pPr>
          </a:lstStyle>
          <a:p>
            <a:endParaRPr lang="en-US"/>
          </a:p>
        </p:txBody>
      </p:sp>
      <p:sp>
        <p:nvSpPr>
          <p:cNvPr id="4" name="Substituent număr diapozitiv 3"/>
          <p:cNvSpPr>
            <a:spLocks noGrp="1"/>
          </p:cNvSpPr>
          <p:nvPr>
            <p:ph type="sldNum" sz="quarter" idx="12"/>
          </p:nvPr>
        </p:nvSpPr>
        <p:spPr/>
        <p:txBody>
          <a:bodyPr/>
          <a:lstStyle>
            <a:lvl1pPr>
              <a:defRPr/>
            </a:lvl1pPr>
          </a:lstStyle>
          <a:p>
            <a:fld id="{81FB3BD0-8481-42AC-9388-A3DF7F63290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smtClean="0"/>
              <a:t>Faceți clic pentru a edita stilul de titlu Coordonator</a:t>
            </a:r>
            <a:endParaRPr lang="ro-RO"/>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lvl1pPr>
              <a:defRPr/>
            </a:lvl1pPr>
          </a:lstStyle>
          <a:p>
            <a:fld id="{9741629F-E5B0-4E41-B8AB-052E750F57C5}" type="datetimeFigureOut">
              <a:rPr lang="en-US"/>
              <a:pPr/>
              <a:t>10/22/2019</a:t>
            </a:fld>
            <a:endParaRPr lang="en-US"/>
          </a:p>
        </p:txBody>
      </p:sp>
      <p:sp>
        <p:nvSpPr>
          <p:cNvPr id="6" name="Substituent subsol 5"/>
          <p:cNvSpPr>
            <a:spLocks noGrp="1"/>
          </p:cNvSpPr>
          <p:nvPr>
            <p:ph type="ftr" sz="quarter" idx="11"/>
          </p:nvPr>
        </p:nvSpPr>
        <p:spPr/>
        <p:txBody>
          <a:bodyPr/>
          <a:lstStyle>
            <a:lvl1pPr>
              <a:defRPr/>
            </a:lvl1pPr>
          </a:lstStyle>
          <a:p>
            <a:endParaRPr lang="en-US"/>
          </a:p>
        </p:txBody>
      </p:sp>
      <p:sp>
        <p:nvSpPr>
          <p:cNvPr id="7" name="Substituent număr diapozitiv 6"/>
          <p:cNvSpPr>
            <a:spLocks noGrp="1"/>
          </p:cNvSpPr>
          <p:nvPr>
            <p:ph type="sldNum" sz="quarter" idx="12"/>
          </p:nvPr>
        </p:nvSpPr>
        <p:spPr/>
        <p:txBody>
          <a:bodyPr/>
          <a:lstStyle>
            <a:lvl1pPr>
              <a:defRPr/>
            </a:lvl1pPr>
          </a:lstStyle>
          <a:p>
            <a:fld id="{835EE65D-645A-47C7-B582-1EFEE12D7C4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smtClean="0"/>
              <a:t>Faceți clic pentru a edita stilul de titlu Coordonator</a:t>
            </a:r>
            <a:endParaRPr lang="ro-RO"/>
          </a:p>
        </p:txBody>
      </p:sp>
      <p:sp>
        <p:nvSpPr>
          <p:cNvPr id="3" name="Substituent i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lvl1pPr>
              <a:defRPr/>
            </a:lvl1pPr>
          </a:lstStyle>
          <a:p>
            <a:fld id="{4839FAF3-E960-4D9C-8226-74EFF8373611}" type="datetimeFigureOut">
              <a:rPr lang="en-US"/>
              <a:pPr/>
              <a:t>10/22/2019</a:t>
            </a:fld>
            <a:endParaRPr lang="en-US"/>
          </a:p>
        </p:txBody>
      </p:sp>
      <p:sp>
        <p:nvSpPr>
          <p:cNvPr id="6" name="Substituent subsol 5"/>
          <p:cNvSpPr>
            <a:spLocks noGrp="1"/>
          </p:cNvSpPr>
          <p:nvPr>
            <p:ph type="ftr" sz="quarter" idx="11"/>
          </p:nvPr>
        </p:nvSpPr>
        <p:spPr/>
        <p:txBody>
          <a:bodyPr/>
          <a:lstStyle>
            <a:lvl1pPr>
              <a:defRPr/>
            </a:lvl1pPr>
          </a:lstStyle>
          <a:p>
            <a:endParaRPr lang="en-US"/>
          </a:p>
        </p:txBody>
      </p:sp>
      <p:sp>
        <p:nvSpPr>
          <p:cNvPr id="7" name="Substituent număr diapozitiv 6"/>
          <p:cNvSpPr>
            <a:spLocks noGrp="1"/>
          </p:cNvSpPr>
          <p:nvPr>
            <p:ph type="sldNum" sz="quarter" idx="12"/>
          </p:nvPr>
        </p:nvSpPr>
        <p:spPr/>
        <p:txBody>
          <a:bodyPr/>
          <a:lstStyle>
            <a:lvl1pPr>
              <a:defRPr/>
            </a:lvl1pPr>
          </a:lstStyle>
          <a:p>
            <a:fld id="{E558E0E3-7BA3-415F-99EE-9ECA3C0B8FC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noChangeArrowheads="1"/>
          </p:cNvPicPr>
          <p:nvPr/>
        </p:nvPicPr>
        <p:blipFill>
          <a:blip r:embed="rId17"/>
          <a:srcRect/>
          <a:stretch>
            <a:fillRect/>
          </a:stretch>
        </p:blipFill>
        <p:spPr bwMode="auto">
          <a:xfrm>
            <a:off x="0" y="0"/>
            <a:ext cx="9144000" cy="6858000"/>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190500"/>
            <a:ext cx="8229600" cy="5826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74750"/>
            <a:ext cx="8229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fld id="{9460609F-5C85-4320-83A3-BC169156BC82}" type="datetimeFigureOut">
              <a:rPr lang="en-US"/>
              <a:pPr/>
              <a:t>10/22/2019</a:t>
            </a:fld>
            <a:endParaRPr lang="en-US"/>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D5EDA1B6-2DC7-4460-A973-FD596CB5C07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txStyles>
    <p:titleStyle>
      <a:lvl1pPr algn="l" rtl="0" fontAlgn="base">
        <a:spcBef>
          <a:spcPct val="0"/>
        </a:spcBef>
        <a:spcAft>
          <a:spcPct val="0"/>
        </a:spcAft>
        <a:defRPr sz="36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itchFamily="34" charset="0"/>
          <a:ea typeface="SimSun" pitchFamily="2" charset="-122"/>
        </a:defRPr>
      </a:lvl2pPr>
      <a:lvl3pPr algn="l" rtl="0" fontAlgn="base">
        <a:spcBef>
          <a:spcPct val="0"/>
        </a:spcBef>
        <a:spcAft>
          <a:spcPct val="0"/>
        </a:spcAft>
        <a:defRPr sz="3600">
          <a:solidFill>
            <a:schemeClr val="tx1"/>
          </a:solidFill>
          <a:latin typeface="Arial" pitchFamily="34" charset="0"/>
          <a:ea typeface="SimSun" pitchFamily="2" charset="-122"/>
        </a:defRPr>
      </a:lvl3pPr>
      <a:lvl4pPr algn="l" rtl="0" fontAlgn="base">
        <a:spcBef>
          <a:spcPct val="0"/>
        </a:spcBef>
        <a:spcAft>
          <a:spcPct val="0"/>
        </a:spcAft>
        <a:defRPr sz="3600">
          <a:solidFill>
            <a:schemeClr val="tx1"/>
          </a:solidFill>
          <a:latin typeface="Arial" pitchFamily="34" charset="0"/>
          <a:ea typeface="SimSun" pitchFamily="2" charset="-122"/>
        </a:defRPr>
      </a:lvl4pPr>
      <a:lvl5pPr algn="l" rtl="0" fontAlgn="base">
        <a:spcBef>
          <a:spcPct val="0"/>
        </a:spcBef>
        <a:spcAft>
          <a:spcPct val="0"/>
        </a:spcAft>
        <a:defRPr sz="3600">
          <a:solidFill>
            <a:schemeClr val="tx1"/>
          </a:solidFill>
          <a:latin typeface="Arial" pitchFamily="34" charset="0"/>
          <a:ea typeface="SimSun" pitchFamily="2" charset="-122"/>
        </a:defRPr>
      </a:lvl5pPr>
      <a:lvl6pPr marL="457200" algn="l" rtl="0" fontAlgn="base">
        <a:spcBef>
          <a:spcPct val="0"/>
        </a:spcBef>
        <a:spcAft>
          <a:spcPct val="0"/>
        </a:spcAft>
        <a:defRPr sz="3600">
          <a:solidFill>
            <a:schemeClr val="tx1"/>
          </a:solidFill>
          <a:latin typeface="Arial" pitchFamily="34" charset="0"/>
          <a:ea typeface="SimSun" pitchFamily="2" charset="-122"/>
        </a:defRPr>
      </a:lvl6pPr>
      <a:lvl7pPr marL="914400" algn="l" rtl="0" fontAlgn="base">
        <a:spcBef>
          <a:spcPct val="0"/>
        </a:spcBef>
        <a:spcAft>
          <a:spcPct val="0"/>
        </a:spcAft>
        <a:defRPr sz="3600">
          <a:solidFill>
            <a:schemeClr val="tx1"/>
          </a:solidFill>
          <a:latin typeface="Arial" pitchFamily="34" charset="0"/>
          <a:ea typeface="SimSun" pitchFamily="2" charset="-122"/>
        </a:defRPr>
      </a:lvl7pPr>
      <a:lvl8pPr marL="1371600" algn="l" rtl="0" fontAlgn="base">
        <a:spcBef>
          <a:spcPct val="0"/>
        </a:spcBef>
        <a:spcAft>
          <a:spcPct val="0"/>
        </a:spcAft>
        <a:defRPr sz="3600">
          <a:solidFill>
            <a:schemeClr val="tx1"/>
          </a:solidFill>
          <a:latin typeface="Arial" pitchFamily="34" charset="0"/>
          <a:ea typeface="SimSun" pitchFamily="2" charset="-122"/>
        </a:defRPr>
      </a:lvl8pPr>
      <a:lvl9pPr marL="1828800" algn="l" rtl="0" fontAlgn="base">
        <a:spcBef>
          <a:spcPct val="0"/>
        </a:spcBef>
        <a:spcAft>
          <a:spcPct val="0"/>
        </a:spcAft>
        <a:defRPr sz="3600">
          <a:solidFill>
            <a:schemeClr val="tx1"/>
          </a:solidFill>
          <a:latin typeface="Arial" pitchFamily="34" charset="0"/>
          <a:ea typeface="SimSun"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a:stretch>
            <a:fillRect/>
          </a:stretch>
        </p:blipFill>
        <p:spPr bwMode="auto">
          <a:xfrm>
            <a:off x="1258888" y="688975"/>
            <a:ext cx="6481762" cy="548005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2"/>
          </p:nvPr>
        </p:nvSpPr>
        <p:spPr>
          <a:xfrm>
            <a:off x="457200" y="3733800"/>
            <a:ext cx="8229600" cy="2392363"/>
          </a:xfrm>
        </p:spPr>
        <p:txBody>
          <a:bodyPr/>
          <a:lstStyle/>
          <a:p>
            <a:pPr algn="ctr">
              <a:lnSpc>
                <a:spcPct val="80000"/>
              </a:lnSpc>
              <a:buFontTx/>
              <a:buNone/>
            </a:pPr>
            <a:endParaRPr lang="en-US" sz="1400" dirty="0"/>
          </a:p>
          <a:p>
            <a:pPr algn="ctr">
              <a:lnSpc>
                <a:spcPct val="80000"/>
              </a:lnSpc>
              <a:buFontTx/>
              <a:buNone/>
            </a:pPr>
            <a:r>
              <a:rPr lang="en-US" sz="2800" dirty="0" smtClean="0"/>
              <a:t>Regardless of the forms in which it manifests, child sexual abuse has multiple traumatic effects on children, both in the short and long term, visible even in future development as an adult.. </a:t>
            </a:r>
            <a:endParaRPr lang="en-US" sz="2800" dirty="0"/>
          </a:p>
        </p:txBody>
      </p:sp>
      <p:pic>
        <p:nvPicPr>
          <p:cNvPr id="12292" name="Picture 4"/>
          <p:cNvPicPr>
            <a:picLocks noGrp="1" noChangeAspect="1" noChangeArrowheads="1"/>
          </p:cNvPicPr>
          <p:nvPr>
            <p:ph sz="half" idx="1"/>
          </p:nvPr>
        </p:nvPicPr>
        <p:blipFill>
          <a:blip r:embed="rId2"/>
          <a:srcRect/>
          <a:stretch>
            <a:fillRect/>
          </a:stretch>
        </p:blipFill>
        <p:spPr>
          <a:xfrm>
            <a:off x="1908175" y="549275"/>
            <a:ext cx="5403850" cy="3025775"/>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549275"/>
            <a:ext cx="8229600" cy="581025"/>
          </a:xfrm>
        </p:spPr>
        <p:txBody>
          <a:bodyPr/>
          <a:lstStyle/>
          <a:p>
            <a:r>
              <a:rPr lang="ro-RO" sz="3200" dirty="0" err="1" smtClean="0"/>
              <a:t>What</a:t>
            </a:r>
            <a:r>
              <a:rPr lang="ro-RO" sz="3200" dirty="0" smtClean="0"/>
              <a:t> </a:t>
            </a:r>
            <a:r>
              <a:rPr lang="ro-RO" sz="3200" dirty="0" err="1" smtClean="0"/>
              <a:t>research</a:t>
            </a:r>
            <a:r>
              <a:rPr lang="ro-RO" sz="3200" dirty="0" smtClean="0"/>
              <a:t> </a:t>
            </a:r>
            <a:r>
              <a:rPr lang="ro-RO" sz="3200" dirty="0" err="1" smtClean="0"/>
              <a:t>shows</a:t>
            </a:r>
            <a:endParaRPr lang="ro-RO" altLang="en-US" sz="3200" b="1" i="1" dirty="0"/>
          </a:p>
        </p:txBody>
      </p:sp>
      <p:sp>
        <p:nvSpPr>
          <p:cNvPr id="13315" name="Rectangle 3"/>
          <p:cNvSpPr>
            <a:spLocks noGrp="1" noChangeArrowheads="1"/>
          </p:cNvSpPr>
          <p:nvPr>
            <p:ph type="body" idx="1"/>
          </p:nvPr>
        </p:nvSpPr>
        <p:spPr>
          <a:xfrm>
            <a:off x="539750" y="1557338"/>
            <a:ext cx="8229600" cy="4953000"/>
          </a:xfrm>
        </p:spPr>
        <p:txBody>
          <a:bodyPr/>
          <a:lstStyle/>
          <a:p>
            <a:pPr>
              <a:lnSpc>
                <a:spcPct val="80000"/>
              </a:lnSpc>
            </a:pPr>
            <a:r>
              <a:rPr lang="en-US" sz="2400" dirty="0" smtClean="0"/>
              <a:t>Specialized research shows that, in the case of people who have been abused in childhood:</a:t>
            </a:r>
            <a:endParaRPr lang="ro-RO" sz="2400" dirty="0" smtClean="0"/>
          </a:p>
          <a:p>
            <a:pPr>
              <a:lnSpc>
                <a:spcPct val="80000"/>
              </a:lnSpc>
              <a:buNone/>
            </a:pPr>
            <a:r>
              <a:rPr lang="en-US" sz="2400" dirty="0" smtClean="0"/>
              <a:t> </a:t>
            </a:r>
            <a:r>
              <a:rPr lang="en-US" sz="2200" dirty="0" smtClean="0"/>
              <a:t>- </a:t>
            </a:r>
            <a:r>
              <a:rPr lang="ro-RO" sz="2200" dirty="0" smtClean="0"/>
              <a:t>s</a:t>
            </a:r>
            <a:r>
              <a:rPr lang="en-US" sz="2200" dirty="0" err="1" smtClean="0"/>
              <a:t>exual</a:t>
            </a:r>
            <a:r>
              <a:rPr lang="en-US" sz="2200" dirty="0" smtClean="0"/>
              <a:t> abusers, most commonly, were men (known persons, including, child's trust (biological father, mother's concubine, guardian, uncle, cousin, etc.).</a:t>
            </a:r>
            <a:endParaRPr lang="ro-RO" sz="2200" dirty="0" smtClean="0"/>
          </a:p>
          <a:p>
            <a:pPr>
              <a:lnSpc>
                <a:spcPct val="80000"/>
              </a:lnSpc>
              <a:buNone/>
            </a:pPr>
            <a:r>
              <a:rPr lang="en-US" sz="2200" dirty="0" smtClean="0"/>
              <a:t> - a significant part of the cases of sexual abuse during childhood counseled by specialists reflects sexual abuse for a long period (1-8 years). </a:t>
            </a:r>
            <a:endParaRPr lang="ro-RO" sz="2200" dirty="0" smtClean="0"/>
          </a:p>
          <a:p>
            <a:pPr>
              <a:lnSpc>
                <a:spcPct val="80000"/>
              </a:lnSpc>
              <a:buFontTx/>
              <a:buChar char="-"/>
            </a:pPr>
            <a:r>
              <a:rPr lang="en-US" sz="2200" dirty="0" smtClean="0"/>
              <a:t>the atmosphere in the child's family was deficient, there were conflicting situations, the parents consumed alcohol and often the child was neglected and physically abused.</a:t>
            </a:r>
            <a:endParaRPr lang="ro-RO" sz="2200" dirty="0" smtClean="0"/>
          </a:p>
          <a:p>
            <a:pPr>
              <a:lnSpc>
                <a:spcPct val="80000"/>
              </a:lnSpc>
              <a:buFontTx/>
              <a:buChar char="-"/>
            </a:pPr>
            <a:r>
              <a:rPr lang="en-US" sz="2200" dirty="0" smtClean="0"/>
              <a:t> - in many cases there is a deficient relationship, lack of attachment, between the mother and the abused child.</a:t>
            </a:r>
            <a:endParaRPr lang="ro-RO" sz="2200" dirty="0" smtClean="0"/>
          </a:p>
          <a:p>
            <a:pPr>
              <a:lnSpc>
                <a:spcPct val="80000"/>
              </a:lnSpc>
              <a:buFontTx/>
              <a:buChar char="-"/>
            </a:pPr>
            <a:r>
              <a:rPr lang="en-US" sz="2200" dirty="0" smtClean="0"/>
              <a:t> - In many cases sexual abuse occurs after the migration to work of one of the parents or of both parents</a:t>
            </a:r>
            <a:r>
              <a:rPr lang="en-US" sz="2400" dirty="0" smtClean="0"/>
              <a:t>.</a:t>
            </a:r>
            <a:r>
              <a:rPr lang="ro-RO" altLang="en-US" sz="2200" dirty="0" smtClean="0"/>
              <a:t> </a:t>
            </a:r>
            <a:endParaRPr lang="ro-RO" alt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6725" y="333375"/>
            <a:ext cx="8229600" cy="582613"/>
          </a:xfrm>
        </p:spPr>
        <p:txBody>
          <a:bodyPr/>
          <a:lstStyle/>
          <a:p>
            <a:pPr algn="ctr"/>
            <a:r>
              <a:rPr lang="ro-RO" altLang="en-US" sz="2800" b="1" i="1" dirty="0" err="1" smtClean="0"/>
              <a:t>Chapter</a:t>
            </a:r>
            <a:r>
              <a:rPr lang="ro-RO" altLang="en-US" sz="2800" b="1" i="1" dirty="0" smtClean="0"/>
              <a:t> </a:t>
            </a:r>
            <a:r>
              <a:rPr lang="ro-RO" altLang="en-US" sz="2800" b="1" i="1" dirty="0"/>
              <a:t>2. </a:t>
            </a:r>
            <a:r>
              <a:rPr lang="ro-RO" altLang="en-US" sz="2800" b="1" i="1" dirty="0" err="1" smtClean="0"/>
              <a:t>Detailed</a:t>
            </a:r>
            <a:r>
              <a:rPr lang="ro-RO" altLang="en-US" sz="2800" b="1" i="1" dirty="0" smtClean="0"/>
              <a:t> </a:t>
            </a:r>
            <a:r>
              <a:rPr lang="ro-RO" altLang="en-US" sz="2800" b="1" i="1" dirty="0" err="1" smtClean="0"/>
              <a:t>information</a:t>
            </a:r>
            <a:r>
              <a:rPr lang="ro-RO" altLang="en-US" sz="2800" b="1" i="1" dirty="0" smtClean="0"/>
              <a:t> on </a:t>
            </a:r>
            <a:r>
              <a:rPr lang="ro-RO" altLang="en-US" sz="2800" b="1" i="1" dirty="0" err="1" smtClean="0"/>
              <a:t>the</a:t>
            </a:r>
            <a:r>
              <a:rPr lang="ro-RO" altLang="en-US" sz="2800" b="1" i="1" dirty="0" smtClean="0"/>
              <a:t> case. </a:t>
            </a:r>
            <a:r>
              <a:rPr lang="ro-RO" altLang="en-US" sz="2800" b="1" i="1" dirty="0" err="1" smtClean="0"/>
              <a:t>Presentation</a:t>
            </a:r>
            <a:r>
              <a:rPr lang="ro-RO" altLang="en-US" sz="2800" b="1" i="1" dirty="0" smtClean="0"/>
              <a:t>.</a:t>
            </a:r>
            <a:r>
              <a:rPr lang="ro-RO" altLang="en-US" sz="2800" b="1" dirty="0" smtClean="0"/>
              <a:t> </a:t>
            </a:r>
            <a:endParaRPr lang="ro-RO" altLang="en-US" sz="2800" b="1" dirty="0"/>
          </a:p>
        </p:txBody>
      </p:sp>
      <p:sp>
        <p:nvSpPr>
          <p:cNvPr id="14339" name="Rectangle 4"/>
          <p:cNvSpPr>
            <a:spLocks noChangeArrowheads="1"/>
          </p:cNvSpPr>
          <p:nvPr/>
        </p:nvSpPr>
        <p:spPr bwMode="auto">
          <a:xfrm>
            <a:off x="5724525" y="1196975"/>
            <a:ext cx="3168650" cy="4968875"/>
          </a:xfrm>
          <a:prstGeom prst="rect">
            <a:avLst/>
          </a:prstGeom>
          <a:solidFill>
            <a:schemeClr val="accent1"/>
          </a:solidFill>
          <a:ln w="9525" cap="flat" cmpd="sng">
            <a:solidFill>
              <a:schemeClr val="tx1"/>
            </a:solidFill>
            <a:miter lim="800000"/>
            <a:headEnd/>
            <a:tailEnd/>
          </a:ln>
          <a:effectLst/>
        </p:spPr>
        <p:txBody>
          <a:bodyPr wrap="none" anchor="ctr"/>
          <a:lstStyle/>
          <a:p>
            <a:pPr algn="ctr"/>
            <a:endParaRPr lang="ro-RO" altLang="en-US" sz="2400" dirty="0"/>
          </a:p>
          <a:p>
            <a:pPr algn="ctr"/>
            <a:endParaRPr lang="ro-RO" altLang="en-US" sz="2400" dirty="0"/>
          </a:p>
          <a:p>
            <a:pPr algn="ctr"/>
            <a:endParaRPr lang="ro-RO" altLang="en-US" sz="2400" dirty="0"/>
          </a:p>
          <a:p>
            <a:pPr algn="ctr"/>
            <a:endParaRPr lang="ro-RO" altLang="en-US" sz="2400" dirty="0"/>
          </a:p>
          <a:p>
            <a:pPr algn="ctr"/>
            <a:endParaRPr lang="ro-RO" altLang="en-US" sz="2400" dirty="0"/>
          </a:p>
          <a:p>
            <a:pPr algn="ctr"/>
            <a:endParaRPr lang="ro-RO" altLang="en-US" sz="2400" dirty="0"/>
          </a:p>
          <a:p>
            <a:pPr algn="ctr"/>
            <a:endParaRPr lang="ro-RO" altLang="en-US" sz="2400" dirty="0"/>
          </a:p>
          <a:p>
            <a:pPr algn="ctr"/>
            <a:endParaRPr lang="ro-RO" altLang="en-US" sz="2400" dirty="0"/>
          </a:p>
          <a:p>
            <a:pPr algn="ctr"/>
            <a:endParaRPr lang="ro-RO" altLang="en-US" sz="2400" dirty="0"/>
          </a:p>
          <a:p>
            <a:pPr algn="ctr"/>
            <a:endParaRPr lang="ro-RO" altLang="en-US" sz="2400" dirty="0"/>
          </a:p>
          <a:p>
            <a:pPr algn="ctr"/>
            <a:endParaRPr lang="ro-RO" altLang="en-US" sz="2400" dirty="0"/>
          </a:p>
          <a:p>
            <a:pPr algn="ctr"/>
            <a:r>
              <a:rPr lang="ro-RO" altLang="en-US" sz="2400" dirty="0"/>
              <a:t>Daria, 15 </a:t>
            </a:r>
            <a:r>
              <a:rPr lang="ro-RO" altLang="en-US" sz="2400" dirty="0" err="1" smtClean="0"/>
              <a:t>years</a:t>
            </a:r>
            <a:r>
              <a:rPr lang="ro-RO" altLang="en-US" sz="2400" dirty="0" smtClean="0"/>
              <a:t> old</a:t>
            </a:r>
            <a:endParaRPr lang="en-GB" altLang="en-US" sz="2400" dirty="0"/>
          </a:p>
        </p:txBody>
      </p:sp>
      <p:sp>
        <p:nvSpPr>
          <p:cNvPr id="14340" name="Rectangle 4"/>
          <p:cNvSpPr>
            <a:spLocks noGrp="1" noChangeArrowheads="1"/>
          </p:cNvSpPr>
          <p:nvPr>
            <p:ph sz="half" idx="1"/>
          </p:nvPr>
        </p:nvSpPr>
        <p:spPr>
          <a:xfrm>
            <a:off x="252413" y="1174750"/>
            <a:ext cx="5472112" cy="5349875"/>
          </a:xfrm>
        </p:spPr>
        <p:txBody>
          <a:bodyPr/>
          <a:lstStyle/>
          <a:p>
            <a:r>
              <a:rPr lang="en-US" sz="1600" dirty="0" err="1" smtClean="0"/>
              <a:t>Daria</a:t>
            </a:r>
            <a:r>
              <a:rPr lang="en-US" sz="1600" dirty="0" smtClean="0"/>
              <a:t>, is a 15 year old girl, who is under the protection measure at the D.G.A.S.P.C.</a:t>
            </a:r>
            <a:r>
              <a:rPr lang="ro-RO" sz="1600" dirty="0" smtClean="0"/>
              <a:t> (General Directorate of </a:t>
            </a:r>
            <a:r>
              <a:rPr lang="ro-RO" sz="1600" dirty="0" err="1" smtClean="0"/>
              <a:t>Child</a:t>
            </a:r>
            <a:r>
              <a:rPr lang="ro-RO" sz="1600" dirty="0" smtClean="0"/>
              <a:t> </a:t>
            </a:r>
            <a:r>
              <a:rPr lang="ro-RO" sz="1600" dirty="0" err="1" smtClean="0"/>
              <a:t>Assistance</a:t>
            </a:r>
            <a:r>
              <a:rPr lang="ro-RO" sz="1600" dirty="0" smtClean="0"/>
              <a:t> </a:t>
            </a:r>
            <a:r>
              <a:rPr lang="ro-RO" sz="1600" dirty="0" err="1" smtClean="0"/>
              <a:t>and</a:t>
            </a:r>
            <a:r>
              <a:rPr lang="ro-RO" sz="1600" dirty="0" smtClean="0"/>
              <a:t> </a:t>
            </a:r>
            <a:r>
              <a:rPr lang="ro-RO" sz="1600" dirty="0" err="1" smtClean="0"/>
              <a:t>Protection</a:t>
            </a:r>
            <a:r>
              <a:rPr lang="ro-RO" sz="1600" dirty="0" smtClean="0"/>
              <a:t>)</a:t>
            </a:r>
            <a:r>
              <a:rPr lang="en-US" sz="1600" dirty="0" smtClean="0"/>
              <a:t> Brasov, because in December 2015 </a:t>
            </a:r>
            <a:r>
              <a:rPr lang="ro-RO" sz="1600" dirty="0" smtClean="0"/>
              <a:t>s</a:t>
            </a:r>
            <a:r>
              <a:rPr lang="en-US" sz="1600" dirty="0" smtClean="0"/>
              <a:t>he was the victim of sexual abuse, the aggressor being </a:t>
            </a:r>
            <a:r>
              <a:rPr lang="ro-RO" sz="1600" dirty="0" err="1" smtClean="0"/>
              <a:t>her</a:t>
            </a:r>
            <a:r>
              <a:rPr lang="ro-RO" sz="1600" dirty="0" smtClean="0"/>
              <a:t> </a:t>
            </a:r>
            <a:r>
              <a:rPr lang="ro-RO" sz="1600" dirty="0" err="1" smtClean="0"/>
              <a:t>own</a:t>
            </a:r>
            <a:r>
              <a:rPr lang="en-US" sz="1600" dirty="0" smtClean="0"/>
              <a:t> uncle. </a:t>
            </a:r>
            <a:endParaRPr lang="ro-RO" sz="1600" dirty="0" smtClean="0"/>
          </a:p>
          <a:p>
            <a:r>
              <a:rPr lang="ro-RO" sz="1600" dirty="0" err="1" smtClean="0"/>
              <a:t>When</a:t>
            </a:r>
            <a:r>
              <a:rPr lang="ro-RO" sz="1600" dirty="0" smtClean="0"/>
              <a:t> </a:t>
            </a:r>
            <a:r>
              <a:rPr lang="ro-RO" sz="1600" dirty="0" err="1" smtClean="0"/>
              <a:t>she</a:t>
            </a:r>
            <a:r>
              <a:rPr lang="ro-RO" sz="1600" dirty="0" smtClean="0"/>
              <a:t> </a:t>
            </a:r>
            <a:r>
              <a:rPr lang="ro-RO" sz="1600" dirty="0" err="1" smtClean="0"/>
              <a:t>was</a:t>
            </a:r>
            <a:r>
              <a:rPr lang="ro-RO" sz="1600" dirty="0" smtClean="0"/>
              <a:t> </a:t>
            </a:r>
            <a:r>
              <a:rPr lang="en-US" sz="1600" dirty="0" smtClean="0"/>
              <a:t>asked about the event, </a:t>
            </a:r>
            <a:r>
              <a:rPr lang="en-US" sz="1600" dirty="0" err="1" smtClean="0"/>
              <a:t>Daria</a:t>
            </a:r>
            <a:r>
              <a:rPr lang="en-US" sz="1600" dirty="0" smtClean="0"/>
              <a:t> initially refused to tell, but later, with the support of a psychologist from the center, she opened</a:t>
            </a:r>
            <a:r>
              <a:rPr lang="ro-RO" sz="1600" dirty="0" smtClean="0"/>
              <a:t> </a:t>
            </a:r>
            <a:r>
              <a:rPr lang="ro-RO" sz="1600" dirty="0" err="1" smtClean="0"/>
              <a:t>up</a:t>
            </a:r>
            <a:r>
              <a:rPr lang="ro-RO" sz="1600" dirty="0" smtClean="0"/>
              <a:t> </a:t>
            </a:r>
            <a:r>
              <a:rPr lang="ro-RO" sz="1600" dirty="0" err="1" smtClean="0"/>
              <a:t>and</a:t>
            </a:r>
            <a:r>
              <a:rPr lang="ro-RO" sz="1600" dirty="0" smtClean="0"/>
              <a:t> </a:t>
            </a:r>
            <a:r>
              <a:rPr lang="ro-RO" sz="1600" dirty="0" err="1" smtClean="0"/>
              <a:t>started</a:t>
            </a:r>
            <a:r>
              <a:rPr lang="ro-RO" sz="1600" dirty="0" smtClean="0"/>
              <a:t> </a:t>
            </a:r>
            <a:r>
              <a:rPr lang="ro-RO" sz="1600" dirty="0" err="1" smtClean="0"/>
              <a:t>to</a:t>
            </a:r>
            <a:r>
              <a:rPr lang="ro-RO" sz="1600" dirty="0" smtClean="0"/>
              <a:t> talk </a:t>
            </a:r>
            <a:r>
              <a:rPr lang="ro-RO" sz="1600" dirty="0" err="1" smtClean="0"/>
              <a:t>about</a:t>
            </a:r>
            <a:r>
              <a:rPr lang="ro-RO" sz="1600" dirty="0" smtClean="0"/>
              <a:t> </a:t>
            </a:r>
            <a:r>
              <a:rPr lang="en-US" sz="1600" dirty="0" smtClean="0"/>
              <a:t> the particularly difficult moments she </a:t>
            </a:r>
            <a:r>
              <a:rPr lang="ro-RO" sz="1600" dirty="0" err="1" smtClean="0"/>
              <a:t>had</a:t>
            </a:r>
            <a:r>
              <a:rPr lang="ro-RO" sz="1600" dirty="0" smtClean="0"/>
              <a:t> </a:t>
            </a:r>
            <a:r>
              <a:rPr lang="ro-RO" sz="1600" dirty="0" err="1" smtClean="0"/>
              <a:t>gone</a:t>
            </a:r>
            <a:r>
              <a:rPr lang="en-US" sz="1600" dirty="0" smtClean="0"/>
              <a:t> through and the acts she</a:t>
            </a:r>
            <a:r>
              <a:rPr lang="ro-RO" sz="1600" dirty="0" smtClean="0"/>
              <a:t> </a:t>
            </a:r>
            <a:r>
              <a:rPr lang="ro-RO" sz="1600" dirty="0" err="1" smtClean="0"/>
              <a:t>had</a:t>
            </a:r>
            <a:r>
              <a:rPr lang="ro-RO" sz="1600" dirty="0" smtClean="0"/>
              <a:t> </a:t>
            </a:r>
            <a:r>
              <a:rPr lang="ro-RO" sz="1600" dirty="0" err="1" smtClean="0"/>
              <a:t>been</a:t>
            </a:r>
            <a:r>
              <a:rPr lang="en-US" sz="1600" dirty="0" smtClean="0"/>
              <a:t> subjected to. </a:t>
            </a:r>
            <a:endParaRPr lang="ro-RO" sz="1600" dirty="0" smtClean="0"/>
          </a:p>
          <a:p>
            <a:r>
              <a:rPr lang="en-US" sz="1600" dirty="0" smtClean="0"/>
              <a:t>At the beginning, the girl repeatedly said that her mother knew nothing. The </a:t>
            </a:r>
            <a:r>
              <a:rPr lang="ro-RO" sz="1600" dirty="0" err="1" smtClean="0"/>
              <a:t>recount</a:t>
            </a:r>
            <a:r>
              <a:rPr lang="en-US" sz="1600" dirty="0" smtClean="0"/>
              <a:t> of the facts began with the day of the rape, of which he sp</a:t>
            </a:r>
            <a:r>
              <a:rPr lang="ro-RO" sz="1600" dirty="0" err="1" smtClean="0"/>
              <a:t>oke</a:t>
            </a:r>
            <a:r>
              <a:rPr lang="en-US" sz="1600" dirty="0" smtClean="0"/>
              <a:t> hastily, of the effect that the rape had on </a:t>
            </a:r>
            <a:r>
              <a:rPr lang="ro-RO" sz="1600" dirty="0" err="1" smtClean="0"/>
              <a:t>her</a:t>
            </a:r>
            <a:r>
              <a:rPr lang="en-US" sz="1600" dirty="0" smtClean="0"/>
              <a:t>, and of hospitalization and institutionalization.</a:t>
            </a:r>
            <a:endParaRPr lang="ro-RO" sz="1600" dirty="0" smtClean="0"/>
          </a:p>
          <a:p>
            <a:r>
              <a:rPr lang="en-US" sz="1600" dirty="0" smtClean="0"/>
              <a:t> </a:t>
            </a:r>
            <a:r>
              <a:rPr lang="en-US" sz="1600" dirty="0" err="1" smtClean="0"/>
              <a:t>Daria</a:t>
            </a:r>
            <a:r>
              <a:rPr lang="en-US" sz="1600" dirty="0" smtClean="0"/>
              <a:t> also states that one day, when "I was losing a lot of blood ... my mother washed me and told G. (the rapist uncle) that he would take me to the hospital the next day ..."</a:t>
            </a:r>
            <a:endParaRPr lang="ro-RO" altLang="en-US" sz="1600" i="1" dirty="0"/>
          </a:p>
        </p:txBody>
      </p:sp>
      <p:pic>
        <p:nvPicPr>
          <p:cNvPr id="14341" name="Picture 5" descr="fata%20cu%20rochita%20mov"/>
          <p:cNvPicPr>
            <a:picLocks noGrp="1" noChangeAspect="1" noChangeArrowheads="1"/>
          </p:cNvPicPr>
          <p:nvPr>
            <p:ph sz="half" idx="2"/>
          </p:nvPr>
        </p:nvPicPr>
        <p:blipFill>
          <a:blip r:embed="rId2"/>
          <a:srcRect/>
          <a:stretch>
            <a:fillRect/>
          </a:stretch>
        </p:blipFill>
        <p:spPr>
          <a:xfrm>
            <a:off x="5724525" y="1485900"/>
            <a:ext cx="3168650" cy="3933825"/>
          </a:xfr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684213" y="260350"/>
            <a:ext cx="7772400" cy="442913"/>
          </a:xfrm>
        </p:spPr>
        <p:txBody>
          <a:bodyPr/>
          <a:lstStyle/>
          <a:p>
            <a:r>
              <a:rPr lang="en-US" sz="2000" b="1" i="1" dirty="0" err="1" smtClean="0"/>
              <a:t>Pe</a:t>
            </a:r>
            <a:r>
              <a:rPr lang="ro-RO" sz="2000" b="1" i="1" dirty="0" err="1" smtClean="0"/>
              <a:t>ople</a:t>
            </a:r>
            <a:r>
              <a:rPr lang="ro-RO" sz="2000" b="1" i="1" dirty="0" smtClean="0"/>
              <a:t> </a:t>
            </a:r>
            <a:r>
              <a:rPr lang="ro-RO" sz="2000" b="1" i="1" dirty="0" err="1" smtClean="0"/>
              <a:t>involved</a:t>
            </a:r>
            <a:r>
              <a:rPr lang="ro-RO" sz="2000" b="1" i="1" dirty="0" smtClean="0"/>
              <a:t> </a:t>
            </a:r>
            <a:endParaRPr lang="en-US" sz="2000" b="1" i="1" dirty="0"/>
          </a:p>
        </p:txBody>
      </p:sp>
      <p:sp>
        <p:nvSpPr>
          <p:cNvPr id="15363" name="Rectangle 3"/>
          <p:cNvSpPr>
            <a:spLocks noGrp="1" noChangeArrowheads="1"/>
          </p:cNvSpPr>
          <p:nvPr>
            <p:ph type="body" idx="4294967295"/>
          </p:nvPr>
        </p:nvSpPr>
        <p:spPr>
          <a:xfrm>
            <a:off x="250825" y="692150"/>
            <a:ext cx="8642350" cy="5761038"/>
          </a:xfrm>
        </p:spPr>
        <p:txBody>
          <a:bodyPr/>
          <a:lstStyle/>
          <a:p>
            <a:pPr>
              <a:buFontTx/>
              <a:buNone/>
            </a:pPr>
            <a:endParaRPr lang="ro-RO" sz="2400" b="1" dirty="0"/>
          </a:p>
        </p:txBody>
      </p:sp>
      <p:sp>
        <p:nvSpPr>
          <p:cNvPr id="15364" name="Rectangle 5"/>
          <p:cNvSpPr>
            <a:spLocks noChangeArrowheads="1"/>
          </p:cNvSpPr>
          <p:nvPr/>
        </p:nvSpPr>
        <p:spPr bwMode="auto">
          <a:xfrm>
            <a:off x="395288" y="765175"/>
            <a:ext cx="2808287" cy="4551363"/>
          </a:xfrm>
          <a:prstGeom prst="rect">
            <a:avLst/>
          </a:prstGeom>
          <a:solidFill>
            <a:schemeClr val="accent1"/>
          </a:solidFill>
          <a:ln w="9525" cmpd="sng">
            <a:solidFill>
              <a:schemeClr val="tx1"/>
            </a:solidFill>
            <a:miter lim="800000"/>
            <a:headEnd/>
            <a:tailEnd/>
          </a:ln>
        </p:spPr>
        <p:txBody>
          <a:bodyPr wrap="none" anchor="ctr"/>
          <a:lstStyle/>
          <a:p>
            <a:pPr algn="ctr"/>
            <a:endParaRPr lang="en-GB" altLang="en-US" sz="2400"/>
          </a:p>
        </p:txBody>
      </p:sp>
      <p:pic>
        <p:nvPicPr>
          <p:cNvPr id="15365" name="Picture 6" descr="fata%20cu%20rochita%20mov"/>
          <p:cNvPicPr>
            <a:picLocks noChangeAspect="1" noChangeArrowheads="1"/>
          </p:cNvPicPr>
          <p:nvPr/>
        </p:nvPicPr>
        <p:blipFill>
          <a:blip r:embed="rId2"/>
          <a:srcRect/>
          <a:stretch>
            <a:fillRect/>
          </a:stretch>
        </p:blipFill>
        <p:spPr bwMode="auto">
          <a:xfrm>
            <a:off x="1187450" y="908050"/>
            <a:ext cx="1317625" cy="1366838"/>
          </a:xfrm>
          <a:prstGeom prst="rect">
            <a:avLst/>
          </a:prstGeom>
          <a:noFill/>
          <a:ln w="9525">
            <a:noFill/>
            <a:miter lim="800000"/>
            <a:headEnd/>
            <a:tailEnd/>
          </a:ln>
        </p:spPr>
      </p:pic>
      <p:sp>
        <p:nvSpPr>
          <p:cNvPr id="15366" name="Rectangle 7"/>
          <p:cNvSpPr>
            <a:spLocks noChangeArrowheads="1"/>
          </p:cNvSpPr>
          <p:nvPr/>
        </p:nvSpPr>
        <p:spPr bwMode="auto">
          <a:xfrm>
            <a:off x="250825" y="2349500"/>
            <a:ext cx="3098800" cy="4508500"/>
          </a:xfrm>
          <a:prstGeom prst="rect">
            <a:avLst/>
          </a:prstGeom>
          <a:solidFill>
            <a:schemeClr val="accent1"/>
          </a:solidFill>
          <a:ln w="9525" cmpd="sng">
            <a:solidFill>
              <a:schemeClr val="tx1"/>
            </a:solidFill>
            <a:miter lim="800000"/>
            <a:headEnd/>
            <a:tailEnd/>
          </a:ln>
        </p:spPr>
        <p:txBody>
          <a:bodyPr wrap="none" anchor="ctr"/>
          <a:lstStyle/>
          <a:p>
            <a:pPr algn="ctr"/>
            <a:r>
              <a:rPr lang="en-US" sz="1600" b="1" dirty="0" err="1">
                <a:latin typeface="Arial" pitchFamily="34" charset="0"/>
              </a:rPr>
              <a:t>Daria</a:t>
            </a:r>
            <a:r>
              <a:rPr lang="en-US" sz="1600" b="1" dirty="0">
                <a:latin typeface="Arial" pitchFamily="34" charset="0"/>
              </a:rPr>
              <a:t>, </a:t>
            </a:r>
          </a:p>
          <a:p>
            <a:pPr algn="ctr"/>
            <a:endParaRPr lang="en-US" sz="1600" b="1" i="1" dirty="0">
              <a:latin typeface="Arial" pitchFamily="34" charset="0"/>
            </a:endParaRPr>
          </a:p>
          <a:p>
            <a:pPr algn="ctr"/>
            <a:r>
              <a:rPr lang="ro-RO" altLang="en-US" sz="1400" i="1" dirty="0">
                <a:latin typeface="Arial" pitchFamily="34" charset="0"/>
              </a:rPr>
              <a:t>1</a:t>
            </a:r>
            <a:r>
              <a:rPr lang="en-US" sz="1400" i="1" dirty="0">
                <a:latin typeface="Arial" pitchFamily="34" charset="0"/>
              </a:rPr>
              <a:t>5</a:t>
            </a:r>
            <a:r>
              <a:rPr lang="ro-RO" altLang="en-US" sz="1400" i="1" dirty="0">
                <a:latin typeface="Arial" pitchFamily="34" charset="0"/>
              </a:rPr>
              <a:t> </a:t>
            </a:r>
            <a:r>
              <a:rPr lang="ro-RO" altLang="en-US" sz="1400" i="1" dirty="0" err="1" smtClean="0">
                <a:latin typeface="Arial" pitchFamily="34" charset="0"/>
              </a:rPr>
              <a:t>years</a:t>
            </a:r>
            <a:r>
              <a:rPr lang="ro-RO" altLang="en-US" sz="1400" i="1" dirty="0" smtClean="0">
                <a:latin typeface="Arial" pitchFamily="34" charset="0"/>
              </a:rPr>
              <a:t> old, </a:t>
            </a:r>
            <a:r>
              <a:rPr lang="ro-RO" altLang="en-US" sz="1400" i="1" dirty="0" err="1" smtClean="0">
                <a:latin typeface="Arial" pitchFamily="34" charset="0"/>
              </a:rPr>
              <a:t>victim</a:t>
            </a:r>
            <a:r>
              <a:rPr lang="ro-RO" altLang="en-US" sz="1400" i="1" dirty="0" smtClean="0">
                <a:latin typeface="Arial" pitchFamily="34" charset="0"/>
              </a:rPr>
              <a:t> of sexual </a:t>
            </a:r>
            <a:r>
              <a:rPr lang="ro-RO" altLang="en-US" sz="1400" i="1" dirty="0" err="1" smtClean="0">
                <a:latin typeface="Arial" pitchFamily="34" charset="0"/>
              </a:rPr>
              <a:t>abuse</a:t>
            </a:r>
            <a:endParaRPr lang="ro-RO" altLang="en-US" sz="1400" i="1" dirty="0">
              <a:latin typeface="Arial" pitchFamily="34" charset="0"/>
            </a:endParaRPr>
          </a:p>
          <a:p>
            <a:pPr algn="ctr"/>
            <a:endParaRPr lang="ro-RO" altLang="en-US" sz="1400" dirty="0">
              <a:latin typeface="Arial" pitchFamily="34" charset="0"/>
            </a:endParaRPr>
          </a:p>
          <a:p>
            <a:pPr algn="ctr"/>
            <a:r>
              <a:rPr lang="ro-RO" altLang="en-US" sz="1400" i="1" dirty="0" err="1" smtClean="0">
                <a:latin typeface="Arial" pitchFamily="34" charset="0"/>
              </a:rPr>
              <a:t>She</a:t>
            </a:r>
            <a:r>
              <a:rPr lang="ro-RO" altLang="en-US" sz="1400" i="1" dirty="0" smtClean="0">
                <a:latin typeface="Arial" pitchFamily="34" charset="0"/>
              </a:rPr>
              <a:t> </a:t>
            </a:r>
            <a:r>
              <a:rPr lang="ro-RO" altLang="en-US" sz="1400" i="1" dirty="0" err="1" smtClean="0">
                <a:latin typeface="Arial" pitchFamily="34" charset="0"/>
              </a:rPr>
              <a:t>has</a:t>
            </a:r>
            <a:r>
              <a:rPr lang="ro-RO" altLang="en-US" sz="1400" i="1" dirty="0" smtClean="0">
                <a:latin typeface="Arial" pitchFamily="34" charset="0"/>
              </a:rPr>
              <a:t>  </a:t>
            </a:r>
            <a:r>
              <a:rPr lang="ro-RO" altLang="en-US" sz="1400" i="1" dirty="0" err="1" smtClean="0">
                <a:latin typeface="Arial" pitchFamily="34" charset="0"/>
              </a:rPr>
              <a:t>been</a:t>
            </a:r>
            <a:r>
              <a:rPr lang="ro-RO" altLang="en-US" sz="1400" i="1" dirty="0" smtClean="0">
                <a:latin typeface="Arial" pitchFamily="34" charset="0"/>
              </a:rPr>
              <a:t> </a:t>
            </a:r>
            <a:r>
              <a:rPr lang="ro-RO" altLang="en-US" sz="1400" i="1" dirty="0" err="1" smtClean="0">
                <a:latin typeface="Arial" pitchFamily="34" charset="0"/>
              </a:rPr>
              <a:t>exposed</a:t>
            </a:r>
            <a:r>
              <a:rPr lang="ro-RO" altLang="en-US" sz="1400" i="1" dirty="0" smtClean="0">
                <a:latin typeface="Arial" pitchFamily="34" charset="0"/>
              </a:rPr>
              <a:t> </a:t>
            </a:r>
            <a:r>
              <a:rPr lang="ro-RO" altLang="en-US" sz="1400" i="1" dirty="0" err="1" smtClean="0">
                <a:latin typeface="Arial" pitchFamily="34" charset="0"/>
              </a:rPr>
              <a:t>to</a:t>
            </a:r>
            <a:r>
              <a:rPr lang="ro-RO" altLang="en-US" sz="1400" i="1" dirty="0" smtClean="0">
                <a:latin typeface="Arial" pitchFamily="34" charset="0"/>
              </a:rPr>
              <a:t> </a:t>
            </a:r>
            <a:r>
              <a:rPr lang="ro-RO" altLang="en-US" sz="1400" i="1" dirty="0" err="1" smtClean="0">
                <a:latin typeface="Arial" pitchFamily="34" charset="0"/>
              </a:rPr>
              <a:t>many</a:t>
            </a:r>
            <a:r>
              <a:rPr lang="ro-RO" altLang="en-US" sz="1400" i="1" dirty="0" smtClean="0">
                <a:latin typeface="Arial" pitchFamily="34" charset="0"/>
              </a:rPr>
              <a:t> </a:t>
            </a:r>
          </a:p>
          <a:p>
            <a:pPr algn="ctr"/>
            <a:r>
              <a:rPr lang="ro-RO" altLang="en-US" sz="1400" i="1" dirty="0" smtClean="0">
                <a:latin typeface="Arial" pitchFamily="34" charset="0"/>
              </a:rPr>
              <a:t>traumatic </a:t>
            </a:r>
            <a:r>
              <a:rPr lang="ro-RO" altLang="en-US" sz="1400" i="1" dirty="0" err="1" smtClean="0">
                <a:latin typeface="Arial" pitchFamily="34" charset="0"/>
              </a:rPr>
              <a:t>and</a:t>
            </a:r>
            <a:r>
              <a:rPr lang="ro-RO" altLang="en-US" sz="1400" i="1" dirty="0" smtClean="0">
                <a:latin typeface="Arial" pitchFamily="34" charset="0"/>
              </a:rPr>
              <a:t> </a:t>
            </a:r>
            <a:r>
              <a:rPr lang="ro-RO" altLang="en-US" sz="1400" i="1" dirty="0" err="1" smtClean="0">
                <a:latin typeface="Arial" pitchFamily="34" charset="0"/>
              </a:rPr>
              <a:t>critical</a:t>
            </a:r>
            <a:r>
              <a:rPr lang="ro-RO" altLang="en-US" sz="1400" i="1" dirty="0" smtClean="0">
                <a:latin typeface="Arial" pitchFamily="34" charset="0"/>
              </a:rPr>
              <a:t> </a:t>
            </a:r>
            <a:r>
              <a:rPr lang="ro-RO" altLang="en-US" sz="1400" i="1" dirty="0" err="1" smtClean="0">
                <a:latin typeface="Arial" pitchFamily="34" charset="0"/>
              </a:rPr>
              <a:t>situations</a:t>
            </a:r>
            <a:r>
              <a:rPr lang="ro-RO" altLang="en-US" sz="1400" i="1" dirty="0" smtClean="0">
                <a:latin typeface="Arial" pitchFamily="34" charset="0"/>
              </a:rPr>
              <a:t>.</a:t>
            </a:r>
          </a:p>
          <a:p>
            <a:pPr algn="ctr"/>
            <a:r>
              <a:rPr lang="ro-RO" altLang="en-US" sz="1400" i="1" dirty="0" err="1" smtClean="0">
                <a:latin typeface="Arial" pitchFamily="34" charset="0"/>
              </a:rPr>
              <a:t>Has</a:t>
            </a:r>
            <a:r>
              <a:rPr lang="ro-RO" altLang="en-US" sz="1400" i="1" dirty="0" smtClean="0">
                <a:latin typeface="Arial" pitchFamily="34" charset="0"/>
              </a:rPr>
              <a:t> </a:t>
            </a:r>
            <a:r>
              <a:rPr lang="ro-RO" altLang="en-US" sz="1400" i="1" dirty="0" err="1" smtClean="0">
                <a:latin typeface="Arial" pitchFamily="34" charset="0"/>
              </a:rPr>
              <a:t>depressive</a:t>
            </a:r>
            <a:r>
              <a:rPr lang="ro-RO" altLang="en-US" sz="1400" i="1" dirty="0" smtClean="0">
                <a:latin typeface="Arial" pitchFamily="34" charset="0"/>
              </a:rPr>
              <a:t> </a:t>
            </a:r>
            <a:r>
              <a:rPr lang="ro-RO" altLang="en-US" sz="1400" i="1" dirty="0" err="1" smtClean="0">
                <a:latin typeface="Arial" pitchFamily="34" charset="0"/>
              </a:rPr>
              <a:t>states</a:t>
            </a:r>
            <a:r>
              <a:rPr lang="ro-RO" altLang="en-US" sz="1400" i="1" dirty="0" smtClean="0">
                <a:latin typeface="Arial" pitchFamily="34" charset="0"/>
              </a:rPr>
              <a:t>, </a:t>
            </a:r>
            <a:r>
              <a:rPr lang="ro-RO" altLang="en-US" sz="1400" i="1" dirty="0" err="1" smtClean="0">
                <a:latin typeface="Arial" pitchFamily="34" charset="0"/>
              </a:rPr>
              <a:t>anxiety</a:t>
            </a:r>
            <a:r>
              <a:rPr lang="ro-RO" altLang="en-US" sz="1400" i="1" dirty="0" smtClean="0">
                <a:latin typeface="Arial" pitchFamily="34" charset="0"/>
              </a:rPr>
              <a:t>, </a:t>
            </a:r>
            <a:r>
              <a:rPr lang="ro-RO" altLang="en-US" sz="1400" i="1" dirty="0" err="1" smtClean="0">
                <a:latin typeface="Arial" pitchFamily="34" charset="0"/>
              </a:rPr>
              <a:t>low</a:t>
            </a:r>
            <a:r>
              <a:rPr lang="ro-RO" altLang="en-US" sz="1400" i="1" dirty="0" smtClean="0">
                <a:latin typeface="Arial" pitchFamily="34" charset="0"/>
              </a:rPr>
              <a:t> </a:t>
            </a:r>
          </a:p>
          <a:p>
            <a:pPr algn="ctr"/>
            <a:r>
              <a:rPr lang="ro-RO" altLang="en-US" sz="1400" i="1" dirty="0" err="1" smtClean="0">
                <a:latin typeface="Arial" pitchFamily="34" charset="0"/>
              </a:rPr>
              <a:t>self-image</a:t>
            </a:r>
            <a:r>
              <a:rPr lang="ro-RO" altLang="en-US" sz="1400" i="1" dirty="0" smtClean="0">
                <a:latin typeface="+mn-lt"/>
              </a:rPr>
              <a:t>, </a:t>
            </a:r>
            <a:r>
              <a:rPr lang="en-US" sz="1400" dirty="0" smtClean="0">
                <a:latin typeface="+mn-lt"/>
              </a:rPr>
              <a:t>emotional disorders, </a:t>
            </a:r>
            <a:endParaRPr lang="ro-RO" sz="1400" dirty="0" smtClean="0">
              <a:latin typeface="+mn-lt"/>
            </a:endParaRPr>
          </a:p>
          <a:p>
            <a:pPr algn="ctr"/>
            <a:r>
              <a:rPr lang="en-US" sz="1400" dirty="0" smtClean="0">
                <a:latin typeface="+mn-lt"/>
              </a:rPr>
              <a:t>relationship problems, </a:t>
            </a:r>
            <a:endParaRPr lang="ro-RO" sz="1400" dirty="0" smtClean="0">
              <a:latin typeface="+mn-lt"/>
            </a:endParaRPr>
          </a:p>
          <a:p>
            <a:pPr algn="ctr"/>
            <a:r>
              <a:rPr lang="en-US" sz="1400" dirty="0" smtClean="0">
                <a:latin typeface="+mn-lt"/>
              </a:rPr>
              <a:t>regressive behavior, etc.</a:t>
            </a:r>
            <a:endParaRPr lang="ro-RO" sz="1400" dirty="0" smtClean="0">
              <a:latin typeface="+mn-lt"/>
            </a:endParaRPr>
          </a:p>
          <a:p>
            <a:pPr algn="ctr"/>
            <a:r>
              <a:rPr lang="en-US" sz="1400" dirty="0" smtClean="0">
                <a:latin typeface="+mn-lt"/>
              </a:rPr>
              <a:t>She was taken and is in the hospital in a </a:t>
            </a:r>
            <a:endParaRPr lang="ro-RO" sz="1400" dirty="0" smtClean="0">
              <a:latin typeface="+mn-lt"/>
            </a:endParaRPr>
          </a:p>
          <a:p>
            <a:pPr algn="ctr"/>
            <a:r>
              <a:rPr lang="en-US" sz="1400" dirty="0" smtClean="0">
                <a:latin typeface="+mn-lt"/>
              </a:rPr>
              <a:t>Placement Center </a:t>
            </a:r>
            <a:r>
              <a:rPr lang="ro-RO" sz="1400" dirty="0" err="1" smtClean="0">
                <a:latin typeface="+mn-lt"/>
              </a:rPr>
              <a:t>She</a:t>
            </a:r>
            <a:r>
              <a:rPr lang="ro-RO" sz="1400" dirty="0" smtClean="0">
                <a:latin typeface="+mn-lt"/>
              </a:rPr>
              <a:t> </a:t>
            </a:r>
            <a:r>
              <a:rPr lang="en-US" sz="1400" dirty="0" smtClean="0">
                <a:latin typeface="+mn-lt"/>
              </a:rPr>
              <a:t>is included</a:t>
            </a:r>
            <a:endParaRPr lang="ro-RO" sz="1400" dirty="0" smtClean="0">
              <a:latin typeface="+mn-lt"/>
            </a:endParaRPr>
          </a:p>
          <a:p>
            <a:pPr algn="ctr"/>
            <a:r>
              <a:rPr lang="en-US" sz="1400" dirty="0" smtClean="0">
                <a:latin typeface="+mn-lt"/>
              </a:rPr>
              <a:t> in </a:t>
            </a:r>
            <a:r>
              <a:rPr lang="ro-RO" sz="1400" dirty="0" smtClean="0">
                <a:latin typeface="+mn-lt"/>
              </a:rPr>
              <a:t>an</a:t>
            </a:r>
            <a:r>
              <a:rPr lang="en-US" sz="1400" dirty="0" smtClean="0">
                <a:latin typeface="+mn-lt"/>
              </a:rPr>
              <a:t> intensive program </a:t>
            </a:r>
            <a:endParaRPr lang="ro-RO" sz="1400" dirty="0" smtClean="0">
              <a:latin typeface="+mn-lt"/>
            </a:endParaRPr>
          </a:p>
          <a:p>
            <a:pPr algn="ctr"/>
            <a:r>
              <a:rPr lang="en-US" sz="1400" dirty="0" smtClean="0">
                <a:latin typeface="+mn-lt"/>
              </a:rPr>
              <a:t>of psychological counseling</a:t>
            </a:r>
            <a:r>
              <a:rPr lang="ro-RO" sz="1400" dirty="0" smtClean="0">
                <a:latin typeface="+mn-lt"/>
              </a:rPr>
              <a:t>.</a:t>
            </a:r>
            <a:endParaRPr lang="ro-RO" altLang="en-US" sz="1400" i="1" dirty="0">
              <a:latin typeface="+mn-lt"/>
            </a:endParaRPr>
          </a:p>
        </p:txBody>
      </p:sp>
      <p:sp>
        <p:nvSpPr>
          <p:cNvPr id="15367" name="Rectangle 8"/>
          <p:cNvSpPr>
            <a:spLocks noChangeArrowheads="1"/>
          </p:cNvSpPr>
          <p:nvPr/>
        </p:nvSpPr>
        <p:spPr bwMode="auto">
          <a:xfrm>
            <a:off x="3635375" y="765175"/>
            <a:ext cx="2232025" cy="4767263"/>
          </a:xfrm>
          <a:prstGeom prst="rect">
            <a:avLst/>
          </a:prstGeom>
          <a:solidFill>
            <a:schemeClr val="accent1"/>
          </a:solidFill>
          <a:ln w="9525" cmpd="sng">
            <a:solidFill>
              <a:schemeClr val="tx1"/>
            </a:solidFill>
            <a:miter lim="800000"/>
            <a:headEnd/>
            <a:tailEnd/>
          </a:ln>
        </p:spPr>
        <p:txBody>
          <a:bodyPr wrap="none" anchor="ctr"/>
          <a:lstStyle/>
          <a:p>
            <a:pPr algn="ctr"/>
            <a:endParaRPr lang="en-GB" altLang="en-US" sz="2400"/>
          </a:p>
        </p:txBody>
      </p:sp>
      <p:sp>
        <p:nvSpPr>
          <p:cNvPr id="15368" name="Rectangle 10"/>
          <p:cNvSpPr>
            <a:spLocks noChangeArrowheads="1"/>
          </p:cNvSpPr>
          <p:nvPr/>
        </p:nvSpPr>
        <p:spPr bwMode="auto">
          <a:xfrm>
            <a:off x="3492500" y="2349500"/>
            <a:ext cx="2519363" cy="4248150"/>
          </a:xfrm>
          <a:prstGeom prst="rect">
            <a:avLst/>
          </a:prstGeom>
          <a:solidFill>
            <a:schemeClr val="accent1"/>
          </a:solidFill>
          <a:ln w="9525" cmpd="sng">
            <a:solidFill>
              <a:schemeClr val="tx1"/>
            </a:solidFill>
            <a:miter lim="800000"/>
            <a:headEnd/>
            <a:tailEnd/>
          </a:ln>
        </p:spPr>
        <p:txBody>
          <a:bodyPr wrap="none" anchor="ctr"/>
          <a:lstStyle/>
          <a:p>
            <a:pPr algn="ctr"/>
            <a:endParaRPr lang="ro-RO" altLang="en-US" sz="1600" b="1" dirty="0">
              <a:latin typeface="Arial" pitchFamily="34" charset="0"/>
            </a:endParaRPr>
          </a:p>
          <a:p>
            <a:pPr algn="ctr"/>
            <a:r>
              <a:rPr lang="ro-RO" altLang="en-US" sz="1600" b="1" dirty="0" err="1" smtClean="0">
                <a:latin typeface="Arial" pitchFamily="34" charset="0"/>
              </a:rPr>
              <a:t>Mother</a:t>
            </a:r>
            <a:endParaRPr lang="ro-RO" altLang="en-US" sz="1600" b="1" dirty="0">
              <a:latin typeface="Arial" pitchFamily="34" charset="0"/>
            </a:endParaRPr>
          </a:p>
          <a:p>
            <a:pPr algn="ctr"/>
            <a:endParaRPr lang="ro-RO" altLang="en-US" sz="1600" dirty="0">
              <a:latin typeface="Arial" pitchFamily="34" charset="0"/>
            </a:endParaRPr>
          </a:p>
          <a:p>
            <a:pPr algn="ctr"/>
            <a:r>
              <a:rPr lang="ro-RO" altLang="en-US" sz="1400" dirty="0" err="1" smtClean="0">
                <a:latin typeface="Arial" pitchFamily="34" charset="0"/>
              </a:rPr>
              <a:t>-there</a:t>
            </a:r>
            <a:r>
              <a:rPr lang="ro-RO" altLang="en-US" sz="1400" dirty="0" smtClean="0">
                <a:latin typeface="Arial" pitchFamily="34" charset="0"/>
              </a:rPr>
              <a:t> </a:t>
            </a:r>
            <a:r>
              <a:rPr lang="ro-RO" altLang="en-US" sz="1400" dirty="0" err="1" smtClean="0">
                <a:latin typeface="Arial" pitchFamily="34" charset="0"/>
              </a:rPr>
              <a:t>have</a:t>
            </a:r>
            <a:r>
              <a:rPr lang="ro-RO" altLang="en-US" sz="1400" dirty="0" smtClean="0">
                <a:latin typeface="Arial" pitchFamily="34" charset="0"/>
              </a:rPr>
              <a:t> </a:t>
            </a:r>
            <a:r>
              <a:rPr lang="ro-RO" altLang="en-US" sz="1400" dirty="0" err="1" smtClean="0">
                <a:latin typeface="Arial" pitchFamily="34" charset="0"/>
              </a:rPr>
              <a:t>been</a:t>
            </a:r>
            <a:r>
              <a:rPr lang="ro-RO" altLang="en-US" sz="1400" dirty="0" smtClean="0">
                <a:latin typeface="Arial" pitchFamily="34" charset="0"/>
              </a:rPr>
              <a:t> </a:t>
            </a:r>
            <a:r>
              <a:rPr lang="ro-RO" altLang="en-US" sz="1400" dirty="0" err="1" smtClean="0">
                <a:latin typeface="Arial" pitchFamily="34" charset="0"/>
              </a:rPr>
              <a:t>identified</a:t>
            </a:r>
            <a:r>
              <a:rPr lang="ro-RO" altLang="en-US" sz="1400" dirty="0" smtClean="0">
                <a:latin typeface="Arial" pitchFamily="34" charset="0"/>
              </a:rPr>
              <a:t> </a:t>
            </a:r>
          </a:p>
          <a:p>
            <a:pPr algn="ctr"/>
            <a:r>
              <a:rPr lang="ro-RO" altLang="en-US" sz="1400" dirty="0" err="1" smtClean="0">
                <a:latin typeface="Arial" pitchFamily="34" charset="0"/>
              </a:rPr>
              <a:t>cases</a:t>
            </a:r>
            <a:r>
              <a:rPr lang="ro-RO" altLang="en-US" sz="1400" dirty="0" smtClean="0">
                <a:latin typeface="Arial" pitchFamily="34" charset="0"/>
              </a:rPr>
              <a:t> of </a:t>
            </a:r>
            <a:r>
              <a:rPr lang="ro-RO" altLang="en-US" sz="1400" dirty="0" err="1" smtClean="0">
                <a:latin typeface="Arial" pitchFamily="34" charset="0"/>
              </a:rPr>
              <a:t>child-neglect</a:t>
            </a:r>
            <a:r>
              <a:rPr lang="ro-RO" altLang="en-US" sz="1400" dirty="0" smtClean="0">
                <a:latin typeface="Arial" pitchFamily="34" charset="0"/>
              </a:rPr>
              <a:t> </a:t>
            </a:r>
            <a:r>
              <a:rPr lang="ro-RO" altLang="en-US" sz="1400" dirty="0" err="1" smtClean="0">
                <a:latin typeface="Arial" pitchFamily="34" charset="0"/>
              </a:rPr>
              <a:t>by</a:t>
            </a:r>
            <a:r>
              <a:rPr lang="ro-RO" altLang="en-US" sz="1400" dirty="0" smtClean="0">
                <a:latin typeface="Arial" pitchFamily="34" charset="0"/>
              </a:rPr>
              <a:t> </a:t>
            </a:r>
            <a:r>
              <a:rPr lang="ro-RO" altLang="en-US" sz="1400" dirty="0" err="1" smtClean="0">
                <a:latin typeface="Arial" pitchFamily="34" charset="0"/>
              </a:rPr>
              <a:t>the</a:t>
            </a:r>
            <a:endParaRPr lang="ro-RO" altLang="en-US" sz="1400" dirty="0" smtClean="0">
              <a:latin typeface="Arial" pitchFamily="34" charset="0"/>
            </a:endParaRPr>
          </a:p>
          <a:p>
            <a:pPr algn="ctr"/>
            <a:r>
              <a:rPr lang="ro-RO" altLang="en-US" sz="1400" dirty="0" err="1" smtClean="0">
                <a:latin typeface="Arial" pitchFamily="34" charset="0"/>
              </a:rPr>
              <a:t>mother</a:t>
            </a:r>
            <a:endParaRPr lang="ro-RO" altLang="en-US" sz="1400" dirty="0">
              <a:latin typeface="Arial" pitchFamily="34" charset="0"/>
            </a:endParaRPr>
          </a:p>
          <a:p>
            <a:pPr algn="ctr"/>
            <a:r>
              <a:rPr lang="ro-RO" altLang="en-US" sz="1400" dirty="0" err="1" smtClean="0">
                <a:latin typeface="Arial" pitchFamily="34" charset="0"/>
              </a:rPr>
              <a:t>-after</a:t>
            </a:r>
            <a:r>
              <a:rPr lang="ro-RO" altLang="en-US" sz="1400" dirty="0" smtClean="0">
                <a:latin typeface="Arial" pitchFamily="34" charset="0"/>
              </a:rPr>
              <a:t> </a:t>
            </a:r>
            <a:r>
              <a:rPr lang="ro-RO" altLang="en-US" sz="1400" dirty="0" err="1" smtClean="0">
                <a:latin typeface="Arial" pitchFamily="34" charset="0"/>
              </a:rPr>
              <a:t>the</a:t>
            </a:r>
            <a:r>
              <a:rPr lang="ro-RO" altLang="en-US" sz="1400" dirty="0" smtClean="0">
                <a:latin typeface="Arial" pitchFamily="34" charset="0"/>
              </a:rPr>
              <a:t> </a:t>
            </a:r>
            <a:r>
              <a:rPr lang="ro-RO" altLang="en-US" sz="1400" dirty="0" err="1" smtClean="0">
                <a:latin typeface="Arial" pitchFamily="34" charset="0"/>
              </a:rPr>
              <a:t>daughter</a:t>
            </a:r>
            <a:r>
              <a:rPr lang="ro-RO" altLang="en-US" sz="1400" dirty="0" smtClean="0">
                <a:latin typeface="Arial" pitchFamily="34" charset="0"/>
              </a:rPr>
              <a:t> </a:t>
            </a:r>
            <a:r>
              <a:rPr lang="ro-RO" altLang="en-US" sz="1400" dirty="0" err="1" smtClean="0">
                <a:latin typeface="Arial" pitchFamily="34" charset="0"/>
              </a:rPr>
              <a:t>was</a:t>
            </a:r>
            <a:r>
              <a:rPr lang="ro-RO" altLang="en-US" sz="1400" dirty="0" smtClean="0">
                <a:latin typeface="Arial" pitchFamily="34" charset="0"/>
              </a:rPr>
              <a:t> </a:t>
            </a:r>
            <a:r>
              <a:rPr lang="ro-RO" altLang="en-US" sz="1400" dirty="0" err="1" smtClean="0">
                <a:latin typeface="Arial" pitchFamily="34" charset="0"/>
              </a:rPr>
              <a:t>taken</a:t>
            </a:r>
            <a:endParaRPr lang="ro-RO" altLang="en-US" sz="1400" dirty="0" smtClean="0">
              <a:latin typeface="Arial" pitchFamily="34" charset="0"/>
            </a:endParaRPr>
          </a:p>
          <a:p>
            <a:pPr algn="ctr"/>
            <a:r>
              <a:rPr lang="ro-RO" altLang="en-US" sz="1400" dirty="0" err="1" smtClean="0">
                <a:latin typeface="Arial" pitchFamily="34" charset="0"/>
              </a:rPr>
              <a:t>under</a:t>
            </a:r>
            <a:r>
              <a:rPr lang="ro-RO" altLang="en-US" sz="1400" dirty="0" smtClean="0">
                <a:latin typeface="Arial" pitchFamily="34" charset="0"/>
              </a:rPr>
              <a:t> </a:t>
            </a:r>
            <a:r>
              <a:rPr lang="ro-RO" altLang="en-US" sz="1400" dirty="0" err="1" smtClean="0">
                <a:latin typeface="Arial" pitchFamily="34" charset="0"/>
              </a:rPr>
              <a:t>protection</a:t>
            </a:r>
            <a:r>
              <a:rPr lang="ro-RO" altLang="en-US" sz="1400" dirty="0" smtClean="0">
                <a:latin typeface="Arial" pitchFamily="34" charset="0"/>
              </a:rPr>
              <a:t> </a:t>
            </a:r>
            <a:r>
              <a:rPr lang="ro-RO" altLang="en-US" sz="1400" dirty="0" err="1" smtClean="0">
                <a:latin typeface="Arial" pitchFamily="34" charset="0"/>
              </a:rPr>
              <a:t>by</a:t>
            </a:r>
            <a:r>
              <a:rPr lang="ro-RO" altLang="en-US" sz="1400" dirty="0" smtClean="0">
                <a:latin typeface="Arial" pitchFamily="34" charset="0"/>
              </a:rPr>
              <a:t> DGASPC,</a:t>
            </a:r>
          </a:p>
          <a:p>
            <a:pPr algn="ctr"/>
            <a:r>
              <a:rPr lang="ro-RO" altLang="en-US" sz="1400" dirty="0" err="1" smtClean="0">
                <a:latin typeface="Arial" pitchFamily="34" charset="0"/>
              </a:rPr>
              <a:t>the</a:t>
            </a:r>
            <a:r>
              <a:rPr lang="ro-RO" altLang="en-US" sz="1400" dirty="0" smtClean="0">
                <a:latin typeface="Arial" pitchFamily="34" charset="0"/>
              </a:rPr>
              <a:t> </a:t>
            </a:r>
            <a:r>
              <a:rPr lang="ro-RO" altLang="en-US" sz="1400" dirty="0" err="1" smtClean="0">
                <a:latin typeface="Arial" pitchFamily="34" charset="0"/>
              </a:rPr>
              <a:t>mother‘s</a:t>
            </a:r>
            <a:r>
              <a:rPr lang="ro-RO" altLang="en-US" sz="1400" dirty="0" smtClean="0">
                <a:latin typeface="Arial" pitchFamily="34" charset="0"/>
              </a:rPr>
              <a:t> </a:t>
            </a:r>
            <a:r>
              <a:rPr lang="ro-RO" altLang="en-US" sz="1400" dirty="0" err="1" smtClean="0">
                <a:latin typeface="Arial" pitchFamily="34" charset="0"/>
              </a:rPr>
              <a:t>visits</a:t>
            </a:r>
            <a:r>
              <a:rPr lang="ro-RO" altLang="en-US" sz="1400" dirty="0" smtClean="0">
                <a:latin typeface="Arial" pitchFamily="34" charset="0"/>
              </a:rPr>
              <a:t> </a:t>
            </a:r>
            <a:r>
              <a:rPr lang="ro-RO" altLang="en-US" sz="1400" dirty="0" err="1" smtClean="0">
                <a:latin typeface="Arial" pitchFamily="34" charset="0"/>
              </a:rPr>
              <a:t>were</a:t>
            </a:r>
            <a:endParaRPr lang="ro-RO" altLang="en-US" sz="1400" dirty="0" smtClean="0">
              <a:latin typeface="Arial" pitchFamily="34" charset="0"/>
            </a:endParaRPr>
          </a:p>
          <a:p>
            <a:pPr algn="ctr"/>
            <a:r>
              <a:rPr lang="ro-RO" altLang="en-US" sz="1400" dirty="0" smtClean="0">
                <a:latin typeface="Arial" pitchFamily="34" charset="0"/>
              </a:rPr>
              <a:t>limited.</a:t>
            </a:r>
            <a:endParaRPr lang="ro-RO" altLang="en-US" sz="1400" dirty="0">
              <a:latin typeface="Arial" pitchFamily="34" charset="0"/>
            </a:endParaRPr>
          </a:p>
          <a:p>
            <a:pPr algn="ctr"/>
            <a:endParaRPr lang="ro-RO" altLang="en-US" sz="1400" b="1" dirty="0">
              <a:latin typeface="Arial" pitchFamily="34" charset="0"/>
            </a:endParaRPr>
          </a:p>
          <a:p>
            <a:pPr algn="ctr">
              <a:buFontTx/>
              <a:buChar char="-"/>
            </a:pPr>
            <a:r>
              <a:rPr lang="ro-RO" altLang="en-US" sz="1400" i="1" dirty="0" smtClean="0">
                <a:latin typeface="Arial" pitchFamily="34" charset="0"/>
              </a:rPr>
              <a:t>“I </a:t>
            </a:r>
            <a:r>
              <a:rPr lang="ro-RO" altLang="en-US" sz="1400" i="1" dirty="0" err="1" smtClean="0">
                <a:latin typeface="Arial" pitchFamily="34" charset="0"/>
              </a:rPr>
              <a:t>was</a:t>
            </a:r>
            <a:r>
              <a:rPr lang="ro-RO" altLang="en-US" sz="1400" i="1" dirty="0" smtClean="0">
                <a:latin typeface="Arial" pitchFamily="34" charset="0"/>
              </a:rPr>
              <a:t> </a:t>
            </a:r>
            <a:r>
              <a:rPr lang="ro-RO" altLang="en-US" sz="1400" i="1" dirty="0" err="1" smtClean="0">
                <a:latin typeface="Arial" pitchFamily="34" charset="0"/>
              </a:rPr>
              <a:t>losing</a:t>
            </a:r>
            <a:r>
              <a:rPr lang="ro-RO" altLang="en-US" sz="1400" i="1" dirty="0" smtClean="0">
                <a:latin typeface="Arial" pitchFamily="34" charset="0"/>
              </a:rPr>
              <a:t> a lot of </a:t>
            </a:r>
            <a:r>
              <a:rPr lang="ro-RO" altLang="en-US" sz="1400" i="1" dirty="0" err="1" smtClean="0">
                <a:latin typeface="Arial" pitchFamily="34" charset="0"/>
              </a:rPr>
              <a:t>blood</a:t>
            </a:r>
            <a:r>
              <a:rPr lang="ro-RO" altLang="en-US" sz="1400" i="1" dirty="0" smtClean="0">
                <a:latin typeface="Arial" pitchFamily="34" charset="0"/>
              </a:rPr>
              <a:t>…</a:t>
            </a:r>
          </a:p>
          <a:p>
            <a:pPr algn="ctr"/>
            <a:r>
              <a:rPr lang="ro-RO" altLang="en-US" sz="1400" i="1" dirty="0" err="1" smtClean="0">
                <a:latin typeface="Arial" pitchFamily="34" charset="0"/>
              </a:rPr>
              <a:t>My</a:t>
            </a:r>
            <a:r>
              <a:rPr lang="ro-RO" altLang="en-US" sz="1400" i="1" dirty="0" smtClean="0">
                <a:latin typeface="Arial" pitchFamily="34" charset="0"/>
              </a:rPr>
              <a:t> </a:t>
            </a:r>
            <a:r>
              <a:rPr lang="ro-RO" altLang="en-US" sz="1400" i="1" dirty="0" err="1" smtClean="0">
                <a:latin typeface="Arial" pitchFamily="34" charset="0"/>
              </a:rPr>
              <a:t>mother</a:t>
            </a:r>
            <a:r>
              <a:rPr lang="ro-RO" altLang="en-US" sz="1400" i="1" dirty="0" smtClean="0">
                <a:latin typeface="Arial" pitchFamily="34" charset="0"/>
              </a:rPr>
              <a:t> </a:t>
            </a:r>
            <a:r>
              <a:rPr lang="ro-RO" altLang="en-US" sz="1400" i="1" dirty="0" err="1" smtClean="0">
                <a:latin typeface="Arial" pitchFamily="34" charset="0"/>
              </a:rPr>
              <a:t>washed</a:t>
            </a:r>
            <a:r>
              <a:rPr lang="ro-RO" altLang="en-US" sz="1400" i="1" dirty="0" smtClean="0">
                <a:latin typeface="Arial" pitchFamily="34" charset="0"/>
              </a:rPr>
              <a:t> </a:t>
            </a:r>
            <a:r>
              <a:rPr lang="ro-RO" altLang="en-US" sz="1400" i="1" dirty="0" err="1" smtClean="0">
                <a:latin typeface="Arial" pitchFamily="34" charset="0"/>
              </a:rPr>
              <a:t>me</a:t>
            </a:r>
            <a:r>
              <a:rPr lang="ro-RO" altLang="en-US" sz="1400" i="1" dirty="0" smtClean="0">
                <a:latin typeface="Arial" pitchFamily="34" charset="0"/>
              </a:rPr>
              <a:t> </a:t>
            </a:r>
            <a:r>
              <a:rPr lang="ro-RO" altLang="en-US" sz="1400" i="1" dirty="0" err="1" smtClean="0">
                <a:latin typeface="Arial" pitchFamily="34" charset="0"/>
              </a:rPr>
              <a:t>and</a:t>
            </a:r>
            <a:r>
              <a:rPr lang="ro-RO" altLang="en-US" sz="1400" i="1" dirty="0" smtClean="0">
                <a:latin typeface="Arial" pitchFamily="34" charset="0"/>
              </a:rPr>
              <a:t> </a:t>
            </a:r>
          </a:p>
          <a:p>
            <a:pPr algn="ctr"/>
            <a:r>
              <a:rPr lang="ro-RO" altLang="en-US" sz="1400" i="1" dirty="0" err="1" smtClean="0">
                <a:latin typeface="Arial" pitchFamily="34" charset="0"/>
              </a:rPr>
              <a:t>told</a:t>
            </a:r>
            <a:r>
              <a:rPr lang="ro-RO" altLang="en-US" sz="1400" i="1" dirty="0" smtClean="0">
                <a:latin typeface="Arial" pitchFamily="34" charset="0"/>
              </a:rPr>
              <a:t> G (</a:t>
            </a:r>
            <a:r>
              <a:rPr lang="ro-RO" altLang="en-US" sz="1400" i="1" dirty="0" err="1" smtClean="0">
                <a:latin typeface="Arial" pitchFamily="34" charset="0"/>
              </a:rPr>
              <a:t>the</a:t>
            </a:r>
            <a:r>
              <a:rPr lang="ro-RO" altLang="en-US" sz="1400" i="1" dirty="0" smtClean="0">
                <a:latin typeface="Arial" pitchFamily="34" charset="0"/>
              </a:rPr>
              <a:t> </a:t>
            </a:r>
            <a:r>
              <a:rPr lang="ro-RO" altLang="en-US" sz="1400" i="1" dirty="0" err="1" smtClean="0">
                <a:latin typeface="Arial" pitchFamily="34" charset="0"/>
              </a:rPr>
              <a:t>rapist</a:t>
            </a:r>
            <a:r>
              <a:rPr lang="ro-RO" altLang="en-US" sz="1400" i="1" dirty="0" smtClean="0">
                <a:latin typeface="Arial" pitchFamily="34" charset="0"/>
              </a:rPr>
              <a:t> </a:t>
            </a:r>
            <a:r>
              <a:rPr lang="ro-RO" altLang="en-US" sz="1400" i="1" dirty="0" err="1" smtClean="0">
                <a:latin typeface="Arial" pitchFamily="34" charset="0"/>
              </a:rPr>
              <a:t>uncle</a:t>
            </a:r>
            <a:r>
              <a:rPr lang="ro-RO" altLang="en-US" sz="1400" i="1" dirty="0" smtClean="0">
                <a:latin typeface="Arial" pitchFamily="34" charset="0"/>
              </a:rPr>
              <a:t>)</a:t>
            </a:r>
          </a:p>
          <a:p>
            <a:pPr algn="ctr"/>
            <a:r>
              <a:rPr lang="ro-RO" altLang="en-US" sz="1400" i="1" dirty="0" err="1" smtClean="0">
                <a:latin typeface="Arial" pitchFamily="34" charset="0"/>
              </a:rPr>
              <a:t>that</a:t>
            </a:r>
            <a:r>
              <a:rPr lang="ro-RO" altLang="en-US" sz="1400" i="1" dirty="0" smtClean="0">
                <a:latin typeface="Arial" pitchFamily="34" charset="0"/>
              </a:rPr>
              <a:t> </a:t>
            </a:r>
            <a:r>
              <a:rPr lang="ro-RO" altLang="en-US" sz="1400" i="1" dirty="0" err="1" smtClean="0">
                <a:latin typeface="Arial" pitchFamily="34" charset="0"/>
              </a:rPr>
              <a:t>she</a:t>
            </a:r>
            <a:r>
              <a:rPr lang="ro-RO" altLang="en-US" sz="1400" i="1" dirty="0" smtClean="0">
                <a:latin typeface="Arial" pitchFamily="34" charset="0"/>
              </a:rPr>
              <a:t> </a:t>
            </a:r>
            <a:r>
              <a:rPr lang="ro-RO" altLang="en-US" sz="1400" i="1" dirty="0" err="1" smtClean="0">
                <a:latin typeface="Arial" pitchFamily="34" charset="0"/>
              </a:rPr>
              <a:t>would</a:t>
            </a:r>
            <a:r>
              <a:rPr lang="ro-RO" altLang="en-US" sz="1400" i="1" dirty="0" smtClean="0">
                <a:latin typeface="Arial" pitchFamily="34" charset="0"/>
              </a:rPr>
              <a:t> </a:t>
            </a:r>
            <a:r>
              <a:rPr lang="ro-RO" altLang="en-US" sz="1400" i="1" dirty="0" err="1" smtClean="0">
                <a:latin typeface="Arial" pitchFamily="34" charset="0"/>
              </a:rPr>
              <a:t>take</a:t>
            </a:r>
            <a:r>
              <a:rPr lang="ro-RO" altLang="en-US" sz="1400" i="1" dirty="0" smtClean="0">
                <a:latin typeface="Arial" pitchFamily="34" charset="0"/>
              </a:rPr>
              <a:t> </a:t>
            </a:r>
            <a:r>
              <a:rPr lang="ro-RO" altLang="en-US" sz="1400" i="1" dirty="0" err="1" smtClean="0">
                <a:latin typeface="Arial" pitchFamily="34" charset="0"/>
              </a:rPr>
              <a:t>me</a:t>
            </a:r>
            <a:endParaRPr lang="ro-RO" altLang="en-US" sz="1400" i="1" dirty="0" smtClean="0">
              <a:latin typeface="Arial" pitchFamily="34" charset="0"/>
            </a:endParaRPr>
          </a:p>
          <a:p>
            <a:pPr algn="ctr"/>
            <a:r>
              <a:rPr lang="ro-RO" altLang="en-US" sz="1400" i="1" dirty="0" err="1" smtClean="0">
                <a:latin typeface="Arial" pitchFamily="34" charset="0"/>
              </a:rPr>
              <a:t>to</a:t>
            </a:r>
            <a:r>
              <a:rPr lang="ro-RO" altLang="en-US" sz="1400" i="1" dirty="0" smtClean="0">
                <a:latin typeface="Arial" pitchFamily="34" charset="0"/>
              </a:rPr>
              <a:t> </a:t>
            </a:r>
            <a:r>
              <a:rPr lang="ro-RO" altLang="en-US" sz="1400" i="1" dirty="0" err="1" smtClean="0">
                <a:latin typeface="Arial" pitchFamily="34" charset="0"/>
              </a:rPr>
              <a:t>hospital</a:t>
            </a:r>
            <a:r>
              <a:rPr lang="ro-RO" altLang="en-US" sz="1400" i="1" dirty="0" smtClean="0">
                <a:latin typeface="Arial" pitchFamily="34" charset="0"/>
              </a:rPr>
              <a:t>"</a:t>
            </a:r>
            <a:endParaRPr lang="ro-RO" altLang="en-US" sz="1400" dirty="0">
              <a:latin typeface="Arial" pitchFamily="34" charset="0"/>
            </a:endParaRPr>
          </a:p>
          <a:p>
            <a:pPr algn="ctr"/>
            <a:endParaRPr lang="ro-RO" altLang="en-US" sz="1400" b="1" dirty="0">
              <a:latin typeface="Arial" pitchFamily="34" charset="0"/>
            </a:endParaRPr>
          </a:p>
          <a:p>
            <a:pPr algn="ctr"/>
            <a:endParaRPr lang="ro-RO" altLang="en-US" sz="1400" b="1" dirty="0"/>
          </a:p>
        </p:txBody>
      </p:sp>
      <p:sp>
        <p:nvSpPr>
          <p:cNvPr id="15369" name="Rectangle 12"/>
          <p:cNvSpPr>
            <a:spLocks noChangeArrowheads="1"/>
          </p:cNvSpPr>
          <p:nvPr/>
        </p:nvSpPr>
        <p:spPr bwMode="auto">
          <a:xfrm>
            <a:off x="6300788" y="765175"/>
            <a:ext cx="2232025" cy="4695825"/>
          </a:xfrm>
          <a:prstGeom prst="rect">
            <a:avLst/>
          </a:prstGeom>
          <a:solidFill>
            <a:schemeClr val="accent1"/>
          </a:solidFill>
          <a:ln w="9525" cmpd="sng">
            <a:solidFill>
              <a:schemeClr val="tx1"/>
            </a:solidFill>
            <a:miter lim="800000"/>
            <a:headEnd/>
            <a:tailEnd/>
          </a:ln>
        </p:spPr>
        <p:txBody>
          <a:bodyPr wrap="none" anchor="ctr"/>
          <a:lstStyle/>
          <a:p>
            <a:pPr algn="ctr"/>
            <a:endParaRPr lang="en-GB" altLang="en-US" sz="2400"/>
          </a:p>
        </p:txBody>
      </p:sp>
      <p:sp>
        <p:nvSpPr>
          <p:cNvPr id="15370" name="Rectangle 13"/>
          <p:cNvSpPr>
            <a:spLocks noChangeArrowheads="1"/>
          </p:cNvSpPr>
          <p:nvPr/>
        </p:nvSpPr>
        <p:spPr bwMode="auto">
          <a:xfrm>
            <a:off x="6156325" y="2349500"/>
            <a:ext cx="2519363" cy="4248150"/>
          </a:xfrm>
          <a:prstGeom prst="rect">
            <a:avLst/>
          </a:prstGeom>
          <a:solidFill>
            <a:schemeClr val="accent1"/>
          </a:solidFill>
          <a:ln w="9525" cmpd="sng">
            <a:solidFill>
              <a:schemeClr val="tx1"/>
            </a:solidFill>
            <a:miter lim="800000"/>
            <a:headEnd/>
            <a:tailEnd/>
          </a:ln>
        </p:spPr>
        <p:txBody>
          <a:bodyPr wrap="none" anchor="ctr"/>
          <a:lstStyle/>
          <a:p>
            <a:pPr algn="ctr"/>
            <a:endParaRPr lang="ro-RO" altLang="en-US" sz="1600" b="1" dirty="0">
              <a:latin typeface="Arial" pitchFamily="34" charset="0"/>
            </a:endParaRPr>
          </a:p>
          <a:p>
            <a:pPr algn="ctr"/>
            <a:endParaRPr lang="ro-RO" altLang="en-US" sz="1600" b="1" dirty="0">
              <a:latin typeface="Arial" pitchFamily="34" charset="0"/>
            </a:endParaRPr>
          </a:p>
          <a:p>
            <a:pPr algn="ctr"/>
            <a:endParaRPr lang="ro-RO" altLang="en-US" sz="1600" b="1" dirty="0">
              <a:latin typeface="Arial" pitchFamily="34" charset="0"/>
            </a:endParaRPr>
          </a:p>
          <a:p>
            <a:pPr algn="ctr"/>
            <a:endParaRPr lang="ro-RO" altLang="en-US" sz="1600" b="1" dirty="0">
              <a:latin typeface="Arial" pitchFamily="34" charset="0"/>
            </a:endParaRPr>
          </a:p>
          <a:p>
            <a:pPr algn="ctr"/>
            <a:r>
              <a:rPr lang="ro-RO" altLang="en-US" sz="1600" b="1" dirty="0" smtClean="0">
                <a:latin typeface="Arial" pitchFamily="34" charset="0"/>
              </a:rPr>
              <a:t>Uncle</a:t>
            </a:r>
            <a:endParaRPr lang="ro-RO" altLang="en-US" sz="1600" b="1" dirty="0">
              <a:latin typeface="Arial" pitchFamily="34" charset="0"/>
            </a:endParaRPr>
          </a:p>
          <a:p>
            <a:pPr algn="ctr"/>
            <a:endParaRPr lang="ro-RO" altLang="en-US" sz="1600" b="1" dirty="0">
              <a:latin typeface="Arial" pitchFamily="34" charset="0"/>
            </a:endParaRPr>
          </a:p>
          <a:p>
            <a:pPr algn="ctr"/>
            <a:r>
              <a:rPr lang="ro-RO" altLang="en-US" sz="1400" dirty="0">
                <a:latin typeface="Arial" pitchFamily="34" charset="0"/>
              </a:rPr>
              <a:t>- </a:t>
            </a:r>
            <a:r>
              <a:rPr lang="ro-RO" altLang="en-US" sz="1400" dirty="0" smtClean="0">
                <a:latin typeface="Arial" pitchFamily="34" charset="0"/>
              </a:rPr>
              <a:t>Sexual </a:t>
            </a:r>
            <a:r>
              <a:rPr lang="ro-RO" altLang="en-US" sz="1400" dirty="0" err="1" smtClean="0">
                <a:latin typeface="Arial" pitchFamily="34" charset="0"/>
              </a:rPr>
              <a:t>abuser</a:t>
            </a:r>
            <a:r>
              <a:rPr lang="ro-RO" altLang="en-US" sz="1400" dirty="0" smtClean="0">
                <a:latin typeface="Arial" pitchFamily="34" charset="0"/>
              </a:rPr>
              <a:t> </a:t>
            </a:r>
            <a:endParaRPr lang="ro-RO" altLang="en-US" sz="1400" dirty="0">
              <a:latin typeface="Arial" pitchFamily="34" charset="0"/>
            </a:endParaRPr>
          </a:p>
          <a:p>
            <a:pPr algn="ctr"/>
            <a:endParaRPr lang="ro-RO" altLang="en-US" sz="1400" b="1" dirty="0">
              <a:latin typeface="Arial" pitchFamily="34" charset="0"/>
            </a:endParaRPr>
          </a:p>
          <a:p>
            <a:pPr algn="ctr"/>
            <a:endParaRPr lang="ro-RO" altLang="en-US" sz="1400" b="1" dirty="0">
              <a:latin typeface="Arial" pitchFamily="34" charset="0"/>
            </a:endParaRPr>
          </a:p>
          <a:p>
            <a:pPr algn="ctr"/>
            <a:r>
              <a:rPr lang="ro-RO" altLang="en-US" sz="1400" dirty="0" err="1" smtClean="0">
                <a:latin typeface="Arial" pitchFamily="34" charset="0"/>
              </a:rPr>
              <a:t>-the</a:t>
            </a:r>
            <a:r>
              <a:rPr lang="ro-RO" altLang="en-US" sz="1400" dirty="0" smtClean="0">
                <a:latin typeface="Arial" pitchFamily="34" charset="0"/>
              </a:rPr>
              <a:t> </a:t>
            </a:r>
            <a:r>
              <a:rPr lang="ro-RO" altLang="en-US" sz="1400" dirty="0" err="1" smtClean="0">
                <a:latin typeface="Arial" pitchFamily="34" charset="0"/>
              </a:rPr>
              <a:t>girl</a:t>
            </a:r>
            <a:r>
              <a:rPr lang="ro-RO" altLang="en-US" sz="1400" dirty="0" smtClean="0">
                <a:latin typeface="Arial" pitchFamily="34" charset="0"/>
              </a:rPr>
              <a:t> </a:t>
            </a:r>
            <a:r>
              <a:rPr lang="ro-RO" altLang="en-US" sz="1400" dirty="0" err="1" smtClean="0">
                <a:latin typeface="Arial" pitchFamily="34" charset="0"/>
              </a:rPr>
              <a:t>speaks</a:t>
            </a:r>
            <a:r>
              <a:rPr lang="ro-RO" altLang="en-US" sz="1400" dirty="0" smtClean="0">
                <a:latin typeface="Arial" pitchFamily="34" charset="0"/>
              </a:rPr>
              <a:t> </a:t>
            </a:r>
            <a:r>
              <a:rPr lang="ro-RO" altLang="en-US" sz="1400" dirty="0" err="1" smtClean="0">
                <a:latin typeface="Arial" pitchFamily="34" charset="0"/>
              </a:rPr>
              <a:t>hastily</a:t>
            </a:r>
            <a:endParaRPr lang="ro-RO" altLang="en-US" sz="1400" dirty="0" smtClean="0">
              <a:latin typeface="Arial" pitchFamily="34" charset="0"/>
            </a:endParaRPr>
          </a:p>
          <a:p>
            <a:pPr algn="ctr"/>
            <a:r>
              <a:rPr lang="ro-RO" altLang="en-US" sz="1400" dirty="0" err="1" smtClean="0">
                <a:latin typeface="Arial" pitchFamily="34" charset="0"/>
              </a:rPr>
              <a:t>about</a:t>
            </a:r>
            <a:r>
              <a:rPr lang="ro-RO" altLang="en-US" sz="1400" dirty="0" smtClean="0">
                <a:latin typeface="Arial" pitchFamily="34" charset="0"/>
              </a:rPr>
              <a:t> </a:t>
            </a:r>
            <a:r>
              <a:rPr lang="ro-RO" altLang="en-US" sz="1400" dirty="0" err="1" smtClean="0">
                <a:latin typeface="Arial" pitchFamily="34" charset="0"/>
              </a:rPr>
              <a:t>him</a:t>
            </a:r>
            <a:r>
              <a:rPr lang="ro-RO" altLang="en-US" sz="1400" dirty="0" smtClean="0">
                <a:latin typeface="Arial" pitchFamily="34" charset="0"/>
              </a:rPr>
              <a:t>, </a:t>
            </a:r>
            <a:r>
              <a:rPr lang="ro-RO" altLang="en-US" sz="1400" dirty="0" err="1" smtClean="0">
                <a:latin typeface="Arial" pitchFamily="34" charset="0"/>
              </a:rPr>
              <a:t>trying</a:t>
            </a:r>
            <a:r>
              <a:rPr lang="ro-RO" altLang="en-US" sz="1400" dirty="0" smtClean="0">
                <a:latin typeface="Arial" pitchFamily="34" charset="0"/>
              </a:rPr>
              <a:t> </a:t>
            </a:r>
            <a:r>
              <a:rPr lang="ro-RO" altLang="en-US" sz="1400" dirty="0" err="1" smtClean="0">
                <a:latin typeface="Arial" pitchFamily="34" charset="0"/>
              </a:rPr>
              <a:t>to</a:t>
            </a:r>
            <a:r>
              <a:rPr lang="ro-RO" altLang="en-US" sz="1400" dirty="0" smtClean="0">
                <a:latin typeface="Arial" pitchFamily="34" charset="0"/>
              </a:rPr>
              <a:t> </a:t>
            </a:r>
          </a:p>
          <a:p>
            <a:pPr algn="ctr"/>
            <a:r>
              <a:rPr lang="ro-RO" altLang="en-US" sz="1400" dirty="0" err="1" smtClean="0">
                <a:latin typeface="Arial" pitchFamily="34" charset="0"/>
              </a:rPr>
              <a:t>quickly</a:t>
            </a:r>
            <a:r>
              <a:rPr lang="ro-RO" altLang="en-US" sz="1400" dirty="0" smtClean="0">
                <a:latin typeface="Arial" pitchFamily="34" charset="0"/>
              </a:rPr>
              <a:t> end </a:t>
            </a:r>
            <a:r>
              <a:rPr lang="ro-RO" altLang="en-US" sz="1400" dirty="0" err="1" smtClean="0">
                <a:latin typeface="Arial" pitchFamily="34" charset="0"/>
              </a:rPr>
              <a:t>the</a:t>
            </a:r>
            <a:r>
              <a:rPr lang="ro-RO" altLang="en-US" sz="1400" dirty="0" smtClean="0">
                <a:latin typeface="Arial" pitchFamily="34" charset="0"/>
              </a:rPr>
              <a:t> </a:t>
            </a:r>
            <a:r>
              <a:rPr lang="ro-RO" altLang="en-US" sz="1400" dirty="0" err="1" smtClean="0">
                <a:latin typeface="Arial" pitchFamily="34" charset="0"/>
              </a:rPr>
              <a:t>discussion</a:t>
            </a:r>
            <a:endParaRPr lang="ro-RO" altLang="en-US" sz="1400" dirty="0">
              <a:latin typeface="Arial" pitchFamily="34" charset="0"/>
            </a:endParaRPr>
          </a:p>
          <a:p>
            <a:pPr algn="ctr"/>
            <a:endParaRPr lang="ro-RO" altLang="en-US" sz="1400" dirty="0">
              <a:latin typeface="Arial" pitchFamily="34" charset="0"/>
            </a:endParaRPr>
          </a:p>
          <a:p>
            <a:pPr algn="ctr">
              <a:buFontTx/>
              <a:buChar char="-"/>
            </a:pPr>
            <a:r>
              <a:rPr lang="ro-RO" altLang="en-US" sz="1400" dirty="0" smtClean="0">
                <a:latin typeface="Arial" pitchFamily="34" charset="0"/>
              </a:rPr>
              <a:t>Suspect of </a:t>
            </a:r>
            <a:r>
              <a:rPr lang="ro-RO" altLang="en-US" sz="1400" dirty="0" err="1" smtClean="0">
                <a:latin typeface="Arial" pitchFamily="34" charset="0"/>
              </a:rPr>
              <a:t>several</a:t>
            </a:r>
            <a:endParaRPr lang="ro-RO" altLang="en-US" sz="1400" dirty="0" smtClean="0">
              <a:latin typeface="Arial" pitchFamily="34" charset="0"/>
            </a:endParaRPr>
          </a:p>
          <a:p>
            <a:pPr algn="ctr"/>
            <a:r>
              <a:rPr lang="ro-RO" altLang="en-US" sz="1400" dirty="0" err="1" smtClean="0">
                <a:latin typeface="Arial" pitchFamily="34" charset="0"/>
              </a:rPr>
              <a:t>rape</a:t>
            </a:r>
            <a:r>
              <a:rPr lang="ro-RO" altLang="en-US" sz="1400" dirty="0" smtClean="0">
                <a:latin typeface="Arial" pitchFamily="34" charset="0"/>
              </a:rPr>
              <a:t> </a:t>
            </a:r>
            <a:r>
              <a:rPr lang="ro-RO" altLang="en-US" sz="1400" dirty="0" err="1" smtClean="0">
                <a:latin typeface="Arial" pitchFamily="34" charset="0"/>
              </a:rPr>
              <a:t>attempts</a:t>
            </a:r>
            <a:r>
              <a:rPr lang="ro-RO" altLang="en-US" sz="1400" dirty="0" smtClean="0">
                <a:latin typeface="Arial" pitchFamily="34" charset="0"/>
              </a:rPr>
              <a:t>  on </a:t>
            </a:r>
            <a:r>
              <a:rPr lang="ro-RO" altLang="en-US" sz="1400" dirty="0" err="1" smtClean="0">
                <a:latin typeface="Arial" pitchFamily="34" charset="0"/>
              </a:rPr>
              <a:t>the</a:t>
            </a:r>
            <a:r>
              <a:rPr lang="ro-RO" altLang="en-US" sz="1400" dirty="0" smtClean="0">
                <a:latin typeface="Arial" pitchFamily="34" charset="0"/>
              </a:rPr>
              <a:t> </a:t>
            </a:r>
            <a:r>
              <a:rPr lang="ro-RO" altLang="en-US" sz="1400" dirty="0" err="1" smtClean="0">
                <a:latin typeface="Arial" pitchFamily="34" charset="0"/>
              </a:rPr>
              <a:t>girl</a:t>
            </a:r>
            <a:endParaRPr lang="ro-RO" altLang="en-US" sz="1400" dirty="0" smtClean="0">
              <a:latin typeface="Arial" pitchFamily="34" charset="0"/>
            </a:endParaRPr>
          </a:p>
          <a:p>
            <a:pPr algn="ctr"/>
            <a:endParaRPr lang="ro-RO" altLang="en-US" sz="1400" dirty="0"/>
          </a:p>
          <a:p>
            <a:pPr algn="ctr"/>
            <a:endParaRPr lang="ro-RO" altLang="en-US" sz="1400" dirty="0"/>
          </a:p>
          <a:p>
            <a:pPr algn="ctr"/>
            <a:endParaRPr lang="ro-RO" altLang="en-US" sz="1400" dirty="0"/>
          </a:p>
          <a:p>
            <a:pPr algn="ctr"/>
            <a:endParaRPr lang="ro-RO" altLang="en-US" sz="1400" dirty="0"/>
          </a:p>
          <a:p>
            <a:pPr algn="ctr"/>
            <a:endParaRPr lang="ro-RO" altLang="en-US" sz="1400" dirty="0"/>
          </a:p>
          <a:p>
            <a:pPr algn="ctr"/>
            <a:endParaRPr lang="ro-RO" altLang="en-US" sz="1400" dirty="0"/>
          </a:p>
          <a:p>
            <a:pPr algn="ctr"/>
            <a:endParaRPr lang="ro-RO" altLang="en-US" sz="1400" dirty="0"/>
          </a:p>
          <a:p>
            <a:pPr algn="ctr"/>
            <a:endParaRPr lang="ro-RO" altLang="en-US" sz="1400" dirty="0"/>
          </a:p>
          <a:p>
            <a:pPr algn="ctr"/>
            <a:endParaRPr lang="ro-RO" altLang="en-US" sz="1400" dirty="0"/>
          </a:p>
          <a:p>
            <a:pPr algn="ctr"/>
            <a:endParaRPr lang="ro-RO" altLang="en-US" sz="1400" dirty="0"/>
          </a:p>
        </p:txBody>
      </p:sp>
      <p:sp>
        <p:nvSpPr>
          <p:cNvPr id="15371" name="Rectangle 15"/>
          <p:cNvSpPr>
            <a:spLocks noChangeArrowheads="1"/>
          </p:cNvSpPr>
          <p:nvPr/>
        </p:nvSpPr>
        <p:spPr bwMode="auto">
          <a:xfrm>
            <a:off x="3492500" y="6092825"/>
            <a:ext cx="5400675" cy="722313"/>
          </a:xfrm>
          <a:prstGeom prst="rect">
            <a:avLst/>
          </a:prstGeom>
          <a:solidFill>
            <a:schemeClr val="accent1"/>
          </a:solidFill>
          <a:ln w="9525" cmpd="sng">
            <a:solidFill>
              <a:schemeClr val="tx1"/>
            </a:solidFill>
            <a:miter lim="800000"/>
            <a:headEnd/>
            <a:tailEnd/>
          </a:ln>
        </p:spPr>
        <p:txBody>
          <a:bodyPr wrap="none" anchor="ctr"/>
          <a:lstStyle/>
          <a:p>
            <a:r>
              <a:rPr lang="ro-RO" altLang="en-US" sz="1600" b="1" dirty="0" smtClean="0"/>
              <a:t>The </a:t>
            </a:r>
            <a:r>
              <a:rPr lang="ro-RO" altLang="en-US" sz="1600" b="1" dirty="0" err="1" smtClean="0"/>
              <a:t>girl</a:t>
            </a:r>
            <a:r>
              <a:rPr lang="ro-RO" altLang="en-US" sz="1600" b="1" dirty="0" smtClean="0"/>
              <a:t> </a:t>
            </a:r>
            <a:r>
              <a:rPr lang="ro-RO" altLang="en-US" sz="1600" b="1" dirty="0" err="1" smtClean="0"/>
              <a:t>has</a:t>
            </a:r>
            <a:r>
              <a:rPr lang="ro-RO" altLang="en-US" sz="1600" b="1" dirty="0" smtClean="0"/>
              <a:t> </a:t>
            </a:r>
            <a:r>
              <a:rPr lang="ro-RO" altLang="en-US" sz="1600" b="1" dirty="0" err="1" smtClean="0"/>
              <a:t>been</a:t>
            </a:r>
            <a:r>
              <a:rPr lang="ro-RO" altLang="en-US" sz="1600" b="1" dirty="0" smtClean="0"/>
              <a:t> </a:t>
            </a:r>
            <a:r>
              <a:rPr lang="ro-RO" altLang="en-US" sz="1600" b="1" dirty="0" err="1" smtClean="0"/>
              <a:t>exposed</a:t>
            </a:r>
            <a:r>
              <a:rPr lang="ro-RO" altLang="en-US" sz="1600" b="1" dirty="0" smtClean="0"/>
              <a:t> </a:t>
            </a:r>
            <a:r>
              <a:rPr lang="ro-RO" altLang="en-US" sz="1600" b="1" dirty="0" err="1" smtClean="0"/>
              <a:t>to</a:t>
            </a:r>
            <a:r>
              <a:rPr lang="ro-RO" altLang="en-US" sz="1600" b="1" dirty="0" smtClean="0"/>
              <a:t>  </a:t>
            </a:r>
            <a:r>
              <a:rPr lang="ro-RO" altLang="en-US" sz="1600" b="1" dirty="0" err="1" smtClean="0"/>
              <a:t>numerous</a:t>
            </a:r>
            <a:r>
              <a:rPr lang="ro-RO" altLang="en-US" sz="1600" b="1" dirty="0" smtClean="0"/>
              <a:t> traumatic </a:t>
            </a:r>
            <a:r>
              <a:rPr lang="ro-RO" altLang="en-US" sz="1600" b="1" dirty="0" err="1" smtClean="0"/>
              <a:t>situations</a:t>
            </a:r>
            <a:endParaRPr lang="ro-RO" altLang="en-US" sz="1600" b="1" dirty="0" smtClean="0"/>
          </a:p>
          <a:p>
            <a:r>
              <a:rPr lang="ro-RO" altLang="en-US" sz="1600" b="1" dirty="0" err="1" smtClean="0"/>
              <a:t>and</a:t>
            </a:r>
            <a:r>
              <a:rPr lang="ro-RO" altLang="en-US" sz="1600" b="1" dirty="0" smtClean="0"/>
              <a:t> </a:t>
            </a:r>
            <a:r>
              <a:rPr lang="ro-RO" altLang="en-US" sz="1600" b="1" dirty="0" err="1" smtClean="0"/>
              <a:t>often</a:t>
            </a:r>
            <a:r>
              <a:rPr lang="ro-RO" altLang="en-US" sz="1600" b="1" dirty="0" smtClean="0"/>
              <a:t> </a:t>
            </a:r>
            <a:r>
              <a:rPr lang="ro-RO" altLang="en-US" sz="1600" b="1" dirty="0" err="1" smtClean="0"/>
              <a:t>negleced</a:t>
            </a:r>
            <a:r>
              <a:rPr lang="ro-RO" altLang="en-US" sz="1600" b="1" dirty="0" smtClean="0"/>
              <a:t> </a:t>
            </a:r>
            <a:r>
              <a:rPr lang="ro-RO" altLang="en-US" sz="1600" b="1" dirty="0" err="1" smtClean="0"/>
              <a:t>by</a:t>
            </a:r>
            <a:r>
              <a:rPr lang="ro-RO" altLang="en-US" sz="1600" b="1" dirty="0" smtClean="0"/>
              <a:t> </a:t>
            </a:r>
            <a:r>
              <a:rPr lang="ro-RO" altLang="en-US" sz="1600" b="1" dirty="0" err="1" smtClean="0"/>
              <a:t>her</a:t>
            </a:r>
            <a:r>
              <a:rPr lang="ro-RO" altLang="en-US" sz="1600" b="1" dirty="0" smtClean="0"/>
              <a:t> </a:t>
            </a:r>
            <a:r>
              <a:rPr lang="ro-RO" altLang="en-US" sz="1600" b="1" dirty="0" err="1" smtClean="0"/>
              <a:t>mother</a:t>
            </a:r>
            <a:r>
              <a:rPr lang="ro-RO" altLang="en-US" sz="1600" b="1" dirty="0" smtClean="0"/>
              <a:t>.</a:t>
            </a:r>
          </a:p>
          <a:p>
            <a:endParaRPr lang="ro-RO" altLang="en-US" sz="1600" b="1" dirty="0"/>
          </a:p>
        </p:txBody>
      </p:sp>
      <p:pic>
        <p:nvPicPr>
          <p:cNvPr id="15372" name="Picture 16" descr="barbat%20mustacios"/>
          <p:cNvPicPr>
            <a:picLocks noChangeAspect="1" noChangeArrowheads="1"/>
          </p:cNvPicPr>
          <p:nvPr/>
        </p:nvPicPr>
        <p:blipFill>
          <a:blip r:embed="rId3"/>
          <a:srcRect/>
          <a:stretch>
            <a:fillRect/>
          </a:stretch>
        </p:blipFill>
        <p:spPr bwMode="auto">
          <a:xfrm>
            <a:off x="6732588" y="908050"/>
            <a:ext cx="1370012" cy="1368425"/>
          </a:xfrm>
          <a:prstGeom prst="rect">
            <a:avLst/>
          </a:prstGeom>
          <a:noFill/>
          <a:ln w="9525">
            <a:noFill/>
            <a:miter lim="800000"/>
            <a:headEnd/>
            <a:tailEnd/>
          </a:ln>
        </p:spPr>
      </p:pic>
      <p:pic>
        <p:nvPicPr>
          <p:cNvPr id="15373" name="Picture 16" descr="lasabok.bmp"/>
          <p:cNvPicPr>
            <a:picLocks noChangeAspect="1" noChangeArrowheads="1"/>
          </p:cNvPicPr>
          <p:nvPr/>
        </p:nvPicPr>
        <p:blipFill>
          <a:blip r:embed="rId4"/>
          <a:srcRect/>
          <a:stretch>
            <a:fillRect/>
          </a:stretch>
        </p:blipFill>
        <p:spPr bwMode="auto">
          <a:xfrm>
            <a:off x="4068763" y="892175"/>
            <a:ext cx="1296987" cy="13128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539750" y="1196975"/>
            <a:ext cx="8496300" cy="5472113"/>
          </a:xfrm>
        </p:spPr>
        <p:txBody>
          <a:bodyPr/>
          <a:lstStyle/>
          <a:p>
            <a:pPr>
              <a:lnSpc>
                <a:spcPct val="80000"/>
              </a:lnSpc>
            </a:pPr>
            <a:r>
              <a:rPr lang="en-US" sz="2400" dirty="0" smtClean="0"/>
              <a:t>Because during the psychological evaluation it was found that </a:t>
            </a:r>
            <a:r>
              <a:rPr lang="en-US" sz="2400" dirty="0" err="1" smtClean="0"/>
              <a:t>Daria</a:t>
            </a:r>
            <a:r>
              <a:rPr lang="en-US" sz="2400" dirty="0" smtClean="0"/>
              <a:t> was exposed to numerous traumatic and critical situations, and was exposed to situations of neglect by her mother, it was considered important and urgent to keep the child in a safe environment for a period of </a:t>
            </a:r>
            <a:r>
              <a:rPr lang="en-US" sz="2400" dirty="0" err="1" smtClean="0"/>
              <a:t>tim</a:t>
            </a:r>
            <a:r>
              <a:rPr lang="ro-RO" sz="2400" dirty="0" smtClean="0"/>
              <a:t>e</a:t>
            </a:r>
            <a:r>
              <a:rPr lang="en-US" sz="2400" dirty="0" smtClean="0"/>
              <a:t>, and the mother's visits should be limited.</a:t>
            </a:r>
          </a:p>
          <a:p>
            <a:pPr>
              <a:lnSpc>
                <a:spcPct val="80000"/>
              </a:lnSpc>
            </a:pPr>
            <a:endParaRPr lang="en-US" sz="1200" dirty="0"/>
          </a:p>
          <a:p>
            <a:pPr>
              <a:lnSpc>
                <a:spcPct val="80000"/>
              </a:lnSpc>
            </a:pPr>
            <a:r>
              <a:rPr lang="en-US" sz="2400" dirty="0" smtClean="0"/>
              <a:t>During the discussions with the child, her mood was constant, good, without significant changes. </a:t>
            </a:r>
            <a:endParaRPr lang="en-US" sz="2400" dirty="0"/>
          </a:p>
          <a:p>
            <a:pPr>
              <a:lnSpc>
                <a:spcPct val="80000"/>
              </a:lnSpc>
            </a:pPr>
            <a:endParaRPr lang="en-US" sz="1200" dirty="0"/>
          </a:p>
          <a:p>
            <a:pPr>
              <a:lnSpc>
                <a:spcPct val="80000"/>
              </a:lnSpc>
            </a:pPr>
            <a:r>
              <a:rPr lang="en-US" sz="2400" dirty="0" smtClean="0"/>
              <a:t>Also, given the effects that sexual abuse has on a child's development - depressive states, anxiety, low self-image, emotional disorders, relationship problems, development of inappropriate sexual behavior when the child becomes adult, etc., </a:t>
            </a:r>
            <a:r>
              <a:rPr lang="en-US" sz="2400" dirty="0" err="1" smtClean="0"/>
              <a:t>Daria</a:t>
            </a:r>
            <a:r>
              <a:rPr lang="en-US" sz="2400" dirty="0" smtClean="0"/>
              <a:t> has had to be included in an intensive psychological counseling program (</a:t>
            </a:r>
            <a:r>
              <a:rPr lang="en-US" sz="2400" dirty="0" err="1" smtClean="0"/>
              <a:t>Balan</a:t>
            </a:r>
            <a:r>
              <a:rPr lang="en-US" sz="2400" dirty="0" smtClean="0"/>
              <a:t>, 2016)</a:t>
            </a:r>
            <a:r>
              <a:rPr lang="ro-RO" sz="2400" dirty="0" smtClean="0"/>
              <a:t>.</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4213" y="404813"/>
            <a:ext cx="8229600" cy="1014412"/>
          </a:xfrm>
        </p:spPr>
        <p:txBody>
          <a:bodyPr/>
          <a:lstStyle/>
          <a:p>
            <a:pPr algn="ctr"/>
            <a:r>
              <a:rPr lang="en-US" sz="2800" b="1" i="1" dirty="0" smtClean="0"/>
              <a:t>C</a:t>
            </a:r>
            <a:r>
              <a:rPr lang="ro-RO" sz="2800" b="1" i="1" dirty="0" err="1" smtClean="0"/>
              <a:t>hapter</a:t>
            </a:r>
            <a:r>
              <a:rPr lang="en-US" sz="2800" b="1" i="1" dirty="0" smtClean="0"/>
              <a:t> </a:t>
            </a:r>
            <a:r>
              <a:rPr lang="en-US" sz="2800" b="1" i="1" dirty="0"/>
              <a:t>3. </a:t>
            </a:r>
            <a:r>
              <a:rPr lang="ro-RO" sz="2800" b="1" i="1" dirty="0" err="1" smtClean="0"/>
              <a:t>Aim</a:t>
            </a:r>
            <a:r>
              <a:rPr lang="en-US" sz="2800" b="1" dirty="0" smtClean="0"/>
              <a:t> and objectives of the study</a:t>
            </a:r>
            <a:endParaRPr lang="en-US" sz="2800" b="1" i="1" dirty="0"/>
          </a:p>
        </p:txBody>
      </p:sp>
      <p:sp>
        <p:nvSpPr>
          <p:cNvPr id="17411" name="Rectangle 3"/>
          <p:cNvSpPr>
            <a:spLocks noGrp="1" noChangeArrowheads="1"/>
          </p:cNvSpPr>
          <p:nvPr>
            <p:ph type="body" idx="1"/>
          </p:nvPr>
        </p:nvSpPr>
        <p:spPr>
          <a:xfrm>
            <a:off x="466725" y="1773238"/>
            <a:ext cx="8229600" cy="4895850"/>
          </a:xfrm>
        </p:spPr>
        <p:txBody>
          <a:bodyPr/>
          <a:lstStyle/>
          <a:p>
            <a:pPr>
              <a:lnSpc>
                <a:spcPct val="80000"/>
              </a:lnSpc>
              <a:buFontTx/>
              <a:buNone/>
            </a:pPr>
            <a:r>
              <a:rPr lang="ro-RO" altLang="en-US" sz="2400" b="1" dirty="0" err="1" smtClean="0"/>
              <a:t>Aim</a:t>
            </a:r>
            <a:r>
              <a:rPr lang="ro-RO" altLang="en-US" sz="2400" b="1" dirty="0" smtClean="0"/>
              <a:t> </a:t>
            </a:r>
            <a:endParaRPr lang="ro-RO" altLang="en-US" sz="2400" b="1" dirty="0"/>
          </a:p>
          <a:p>
            <a:pPr>
              <a:lnSpc>
                <a:spcPct val="80000"/>
              </a:lnSpc>
              <a:buFontTx/>
              <a:buNone/>
            </a:pPr>
            <a:endParaRPr lang="ro-RO" altLang="en-US" sz="1200" b="1" dirty="0"/>
          </a:p>
          <a:p>
            <a:pPr>
              <a:lnSpc>
                <a:spcPct val="80000"/>
              </a:lnSpc>
            </a:pPr>
            <a:r>
              <a:rPr lang="en-US" sz="2400" dirty="0" smtClean="0"/>
              <a:t>Highlighting the psychological impact of sexual abuse on children's development</a:t>
            </a:r>
            <a:endParaRPr lang="ro-RO" altLang="en-US" sz="2400" dirty="0"/>
          </a:p>
          <a:p>
            <a:pPr>
              <a:lnSpc>
                <a:spcPct val="80000"/>
              </a:lnSpc>
            </a:pPr>
            <a:endParaRPr lang="ro-RO" altLang="en-US" sz="1200" dirty="0"/>
          </a:p>
          <a:p>
            <a:pPr>
              <a:lnSpc>
                <a:spcPct val="80000"/>
              </a:lnSpc>
              <a:buFontTx/>
              <a:buNone/>
            </a:pPr>
            <a:endParaRPr lang="ro-RO" altLang="en-US" sz="1200" dirty="0"/>
          </a:p>
          <a:p>
            <a:pPr>
              <a:lnSpc>
                <a:spcPct val="80000"/>
              </a:lnSpc>
              <a:buFontTx/>
              <a:buNone/>
            </a:pPr>
            <a:r>
              <a:rPr lang="ro-RO" altLang="en-US" sz="2400" b="1" dirty="0" err="1" smtClean="0"/>
              <a:t>Objectives</a:t>
            </a:r>
            <a:r>
              <a:rPr lang="ro-RO" altLang="en-US" sz="2400" b="1" dirty="0" smtClean="0"/>
              <a:t> </a:t>
            </a:r>
            <a:endParaRPr lang="ro-RO" altLang="en-US" sz="2400" b="1" dirty="0"/>
          </a:p>
          <a:p>
            <a:pPr>
              <a:lnSpc>
                <a:spcPct val="80000"/>
              </a:lnSpc>
              <a:buFontTx/>
              <a:buNone/>
            </a:pPr>
            <a:endParaRPr lang="ro-RO" altLang="en-US" sz="1200" b="1" dirty="0"/>
          </a:p>
          <a:p>
            <a:pPr>
              <a:lnSpc>
                <a:spcPct val="80000"/>
              </a:lnSpc>
            </a:pPr>
            <a:r>
              <a:rPr lang="en-US" sz="2400" dirty="0" smtClean="0"/>
              <a:t>Highlighting the fact that sexual abuse has a psychological impact on the child's behavior, generating a series of negative and regressive behavioral attitudes</a:t>
            </a:r>
            <a:r>
              <a:rPr lang="ro-RO" altLang="en-US" sz="2400" dirty="0" smtClean="0"/>
              <a:t>.</a:t>
            </a:r>
            <a:endParaRPr lang="ro-RO" altLang="en-US" sz="2400" dirty="0"/>
          </a:p>
          <a:p>
            <a:pPr>
              <a:lnSpc>
                <a:spcPct val="80000"/>
              </a:lnSpc>
            </a:pPr>
            <a:r>
              <a:rPr lang="en-US" sz="2400" dirty="0" smtClean="0"/>
              <a:t>Highlighting the emotional, anxious and depressive states of children subjected to forms of sexual abuse.</a:t>
            </a:r>
            <a:endParaRPr lang="ro-RO" sz="2400" dirty="0" smtClean="0"/>
          </a:p>
          <a:p>
            <a:pPr>
              <a:lnSpc>
                <a:spcPct val="80000"/>
              </a:lnSpc>
            </a:pPr>
            <a:r>
              <a:rPr lang="en-US" sz="2400" dirty="0" smtClean="0"/>
              <a:t>Highlighting the hostility of children who have been victims of sexual abuse</a:t>
            </a:r>
            <a:r>
              <a:rPr lang="ro-RO" altLang="en-US" sz="2400" dirty="0" smtClean="0"/>
              <a:t>.</a:t>
            </a:r>
            <a:endParaRPr lang="ro-RO" alt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260350"/>
            <a:ext cx="8229600" cy="584200"/>
          </a:xfrm>
        </p:spPr>
        <p:txBody>
          <a:bodyPr/>
          <a:lstStyle/>
          <a:p>
            <a:pPr algn="ctr"/>
            <a:r>
              <a:rPr lang="en-US" sz="2800" b="1" i="1" dirty="0" smtClean="0"/>
              <a:t>C</a:t>
            </a:r>
            <a:r>
              <a:rPr lang="ro-RO" sz="2800" b="1" i="1" dirty="0" err="1" smtClean="0"/>
              <a:t>hapter</a:t>
            </a:r>
            <a:r>
              <a:rPr lang="en-US" sz="2800" b="1" i="1" dirty="0" smtClean="0"/>
              <a:t> </a:t>
            </a:r>
            <a:r>
              <a:rPr lang="en-US" sz="2800" b="1" i="1" dirty="0"/>
              <a:t>4. </a:t>
            </a:r>
            <a:r>
              <a:rPr lang="en-US" sz="2800" b="1" i="1" dirty="0" smtClean="0"/>
              <a:t>Met</a:t>
            </a:r>
            <a:r>
              <a:rPr lang="ro-RO" sz="2800" b="1" i="1" dirty="0" err="1" smtClean="0"/>
              <a:t>hodology</a:t>
            </a:r>
            <a:r>
              <a:rPr lang="ro-RO" sz="2800" b="1" i="1" dirty="0" smtClean="0"/>
              <a:t> of </a:t>
            </a:r>
            <a:r>
              <a:rPr lang="ro-RO" sz="2800" b="1" i="1" dirty="0" err="1" smtClean="0"/>
              <a:t>resesarch</a:t>
            </a:r>
            <a:endParaRPr lang="en-US" sz="2800" b="1" i="1" dirty="0"/>
          </a:p>
        </p:txBody>
      </p:sp>
      <p:sp>
        <p:nvSpPr>
          <p:cNvPr id="18435" name="Rectangle 3"/>
          <p:cNvSpPr>
            <a:spLocks noGrp="1" noChangeArrowheads="1"/>
          </p:cNvSpPr>
          <p:nvPr>
            <p:ph type="body" idx="1"/>
          </p:nvPr>
        </p:nvSpPr>
        <p:spPr>
          <a:xfrm>
            <a:off x="250825" y="908050"/>
            <a:ext cx="8796338" cy="5761038"/>
          </a:xfrm>
        </p:spPr>
        <p:txBody>
          <a:bodyPr/>
          <a:lstStyle/>
          <a:p>
            <a:pPr>
              <a:lnSpc>
                <a:spcPct val="80000"/>
              </a:lnSpc>
              <a:buFontTx/>
              <a:buNone/>
            </a:pPr>
            <a:r>
              <a:rPr lang="ro-RO" sz="1600" b="1" dirty="0" smtClean="0"/>
              <a:t>T</a:t>
            </a:r>
            <a:r>
              <a:rPr lang="en-US" sz="1600" b="1" dirty="0" smtClean="0"/>
              <a:t>he investigated lot</a:t>
            </a:r>
            <a:endParaRPr lang="ro-RO" sz="1600" b="1" dirty="0" smtClean="0"/>
          </a:p>
          <a:p>
            <a:pPr>
              <a:lnSpc>
                <a:spcPct val="80000"/>
              </a:lnSpc>
              <a:buFont typeface="Arial" pitchFamily="34" charset="0"/>
              <a:buChar char="•"/>
            </a:pPr>
            <a:r>
              <a:rPr lang="en-US" sz="1600" b="1" dirty="0" smtClean="0"/>
              <a:t> </a:t>
            </a:r>
            <a:r>
              <a:rPr lang="en-US" sz="1600" dirty="0" smtClean="0"/>
              <a:t>In order to verify the proposed objective, a qualitative research was conducted on a minor, aged 15, who was sexually abused by her uncle.</a:t>
            </a:r>
            <a:endParaRPr lang="ro-RO" sz="1600" dirty="0" smtClean="0"/>
          </a:p>
          <a:p>
            <a:pPr>
              <a:lnSpc>
                <a:spcPct val="80000"/>
              </a:lnSpc>
              <a:buNone/>
            </a:pPr>
            <a:r>
              <a:rPr lang="en-US" sz="1600" dirty="0" smtClean="0"/>
              <a:t> </a:t>
            </a:r>
            <a:r>
              <a:rPr lang="en-US" sz="1600" b="1" dirty="0" smtClean="0"/>
              <a:t>Research design </a:t>
            </a:r>
            <a:endParaRPr lang="ro-RO" sz="1600" b="1" dirty="0" smtClean="0"/>
          </a:p>
          <a:p>
            <a:pPr>
              <a:lnSpc>
                <a:spcPct val="80000"/>
              </a:lnSpc>
              <a:buFont typeface="Arial" pitchFamily="34" charset="0"/>
              <a:buChar char="•"/>
            </a:pPr>
            <a:r>
              <a:rPr lang="en-US" sz="1600" dirty="0" smtClean="0"/>
              <a:t>Case study - descriptive qualitative research of longitudinal type</a:t>
            </a:r>
            <a:endParaRPr lang="ro-RO" sz="1600" dirty="0" smtClean="0"/>
          </a:p>
          <a:p>
            <a:pPr>
              <a:lnSpc>
                <a:spcPct val="80000"/>
              </a:lnSpc>
              <a:buNone/>
            </a:pPr>
            <a:r>
              <a:rPr lang="en-US" sz="1600" dirty="0" smtClean="0"/>
              <a:t> </a:t>
            </a:r>
            <a:r>
              <a:rPr lang="en-US" sz="1600" b="1" dirty="0" smtClean="0"/>
              <a:t>Investigation tools</a:t>
            </a:r>
            <a:endParaRPr lang="ro-RO" sz="1600" b="1" dirty="0" smtClean="0"/>
          </a:p>
          <a:p>
            <a:pPr>
              <a:lnSpc>
                <a:spcPct val="80000"/>
              </a:lnSpc>
              <a:buFont typeface="Arial" pitchFamily="34" charset="0"/>
              <a:buChar char="•"/>
            </a:pPr>
            <a:r>
              <a:rPr lang="en-US" sz="1600" dirty="0" smtClean="0"/>
              <a:t> </a:t>
            </a:r>
            <a:r>
              <a:rPr lang="ro-RO" sz="1600" dirty="0" err="1" smtClean="0"/>
              <a:t>Observation</a:t>
            </a:r>
            <a:endParaRPr lang="ro-RO" sz="1600" dirty="0" smtClean="0"/>
          </a:p>
          <a:p>
            <a:pPr>
              <a:lnSpc>
                <a:spcPct val="80000"/>
              </a:lnSpc>
              <a:buFont typeface="Arial" pitchFamily="34" charset="0"/>
              <a:buChar char="•"/>
            </a:pPr>
            <a:r>
              <a:rPr lang="en-US" sz="1600" dirty="0" smtClean="0"/>
              <a:t> </a:t>
            </a:r>
            <a:r>
              <a:rPr lang="ro-RO" sz="1600" dirty="0" smtClean="0"/>
              <a:t>H</a:t>
            </a:r>
            <a:r>
              <a:rPr lang="en-US" sz="1600" dirty="0" err="1" smtClean="0"/>
              <a:t>istory</a:t>
            </a:r>
            <a:r>
              <a:rPr lang="en-US" sz="1600" dirty="0" smtClean="0"/>
              <a:t> </a:t>
            </a:r>
            <a:endParaRPr lang="ro-RO" sz="1600" dirty="0" smtClean="0"/>
          </a:p>
          <a:p>
            <a:pPr>
              <a:lnSpc>
                <a:spcPct val="80000"/>
              </a:lnSpc>
              <a:buFont typeface="Arial" pitchFamily="34" charset="0"/>
              <a:buChar char="•"/>
            </a:pPr>
            <a:r>
              <a:rPr lang="en-US" sz="1600" dirty="0" smtClean="0"/>
              <a:t>Semi-structured clinical interview</a:t>
            </a:r>
            <a:endParaRPr lang="ro-RO" sz="1600" dirty="0" smtClean="0"/>
          </a:p>
          <a:p>
            <a:pPr>
              <a:lnSpc>
                <a:spcPct val="80000"/>
              </a:lnSpc>
              <a:buFont typeface="Arial" pitchFamily="34" charset="0"/>
              <a:buChar char="•"/>
            </a:pPr>
            <a:r>
              <a:rPr lang="en-US" sz="1600" dirty="0" smtClean="0"/>
              <a:t> Raven Progressive Matrices</a:t>
            </a:r>
            <a:endParaRPr lang="ro-RO" sz="1600" dirty="0" smtClean="0"/>
          </a:p>
          <a:p>
            <a:pPr>
              <a:lnSpc>
                <a:spcPct val="80000"/>
              </a:lnSpc>
              <a:buFont typeface="Arial" pitchFamily="34" charset="0"/>
              <a:buChar char="•"/>
            </a:pPr>
            <a:r>
              <a:rPr lang="en-US" sz="1600" dirty="0" smtClean="0"/>
              <a:t> Rey test: perception, attention, memory</a:t>
            </a:r>
            <a:endParaRPr lang="ro-RO" sz="1600" dirty="0" smtClean="0"/>
          </a:p>
          <a:p>
            <a:pPr>
              <a:lnSpc>
                <a:spcPct val="80000"/>
              </a:lnSpc>
              <a:buFont typeface="Arial" pitchFamily="34" charset="0"/>
              <a:buChar char="•"/>
            </a:pPr>
            <a:r>
              <a:rPr lang="en-US" sz="1600" dirty="0" smtClean="0"/>
              <a:t> Projective techniques (Home test, Person test, Family test)</a:t>
            </a:r>
            <a:endParaRPr lang="ro-RO" sz="1600" dirty="0" smtClean="0"/>
          </a:p>
          <a:p>
            <a:pPr>
              <a:lnSpc>
                <a:spcPct val="80000"/>
              </a:lnSpc>
              <a:buFont typeface="Arial" pitchFamily="34" charset="0"/>
              <a:buChar char="•"/>
            </a:pPr>
            <a:r>
              <a:rPr lang="en-US" sz="1600" dirty="0" smtClean="0"/>
              <a:t> Case study - descriptive qualitative research of longitudinal type </a:t>
            </a:r>
            <a:endParaRPr lang="ro-RO" sz="1600" dirty="0" smtClean="0"/>
          </a:p>
          <a:p>
            <a:pPr>
              <a:lnSpc>
                <a:spcPct val="80000"/>
              </a:lnSpc>
              <a:buNone/>
            </a:pPr>
            <a:endParaRPr lang="ro-RO" sz="1600" dirty="0" smtClean="0"/>
          </a:p>
          <a:p>
            <a:pPr>
              <a:lnSpc>
                <a:spcPct val="80000"/>
              </a:lnSpc>
              <a:buNone/>
            </a:pPr>
            <a:r>
              <a:rPr lang="en-US" sz="1600" b="1" dirty="0" smtClean="0"/>
              <a:t>Working procedure </a:t>
            </a:r>
            <a:endParaRPr lang="ro-RO" sz="1600" b="1" dirty="0" smtClean="0"/>
          </a:p>
          <a:p>
            <a:pPr>
              <a:lnSpc>
                <a:spcPct val="80000"/>
              </a:lnSpc>
              <a:buFont typeface="Arial" pitchFamily="34" charset="0"/>
              <a:buChar char="•"/>
            </a:pPr>
            <a:r>
              <a:rPr lang="en-US" sz="1600" dirty="0" smtClean="0"/>
              <a:t>The discussions with the child and the psychological evaluation took place at the Center for community services in the locality and were conducted in the presence of a psychologist.</a:t>
            </a:r>
            <a:endParaRPr lang="ro-RO" sz="1600" dirty="0" smtClean="0"/>
          </a:p>
          <a:p>
            <a:pPr>
              <a:lnSpc>
                <a:spcPct val="80000"/>
              </a:lnSpc>
              <a:buFont typeface="Arial" pitchFamily="34" charset="0"/>
              <a:buChar char="•"/>
            </a:pPr>
            <a:r>
              <a:rPr lang="en-US" sz="1600" dirty="0" smtClean="0"/>
              <a:t> In 2015 (immediately after the abuse) the first contact with the child took place to carry out the psychological evaluation.</a:t>
            </a:r>
            <a:endParaRPr lang="ro-RO" sz="1600" dirty="0" smtClean="0"/>
          </a:p>
          <a:p>
            <a:pPr>
              <a:lnSpc>
                <a:spcPct val="80000"/>
              </a:lnSpc>
              <a:buFont typeface="Arial" pitchFamily="34" charset="0"/>
              <a:buChar char="•"/>
            </a:pPr>
            <a:r>
              <a:rPr lang="en-US" sz="1600" dirty="0" smtClean="0"/>
              <a:t> </a:t>
            </a:r>
            <a:r>
              <a:rPr lang="en-US" sz="1600" dirty="0" err="1" smtClean="0"/>
              <a:t>Daria</a:t>
            </a:r>
            <a:r>
              <a:rPr lang="en-US" sz="1600" dirty="0" smtClean="0"/>
              <a:t> had a depressive mood, with frequent bouts of crying. </a:t>
            </a:r>
            <a:endParaRPr lang="ro-RO" sz="1600" dirty="0" smtClean="0"/>
          </a:p>
          <a:p>
            <a:pPr>
              <a:lnSpc>
                <a:spcPct val="80000"/>
              </a:lnSpc>
              <a:buFont typeface="Arial" pitchFamily="34" charset="0"/>
              <a:buChar char="•"/>
            </a:pPr>
            <a:r>
              <a:rPr lang="en-US" sz="1600" dirty="0" smtClean="0"/>
              <a:t>The girl was assured the confidentiality of the data, the observance of the deontological norms of the research, notifying her that the results will be used for scientific purposes and answering all the questions that they have raised, and if she wishes she can withdraw at any time (</a:t>
            </a:r>
            <a:r>
              <a:rPr lang="en-US" sz="1600" dirty="0" err="1" smtClean="0"/>
              <a:t>Balan</a:t>
            </a:r>
            <a:r>
              <a:rPr lang="en-US" sz="1600" dirty="0" smtClean="0"/>
              <a:t>, 2016 ).</a:t>
            </a:r>
            <a:endParaRPr lang="ro-RO" alt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476250"/>
            <a:ext cx="8229600" cy="584200"/>
          </a:xfrm>
        </p:spPr>
        <p:txBody>
          <a:bodyPr/>
          <a:lstStyle/>
          <a:p>
            <a:pPr algn="ctr"/>
            <a:r>
              <a:rPr lang="en-US" sz="2800" b="1" dirty="0"/>
              <a:t/>
            </a:r>
            <a:br>
              <a:rPr lang="en-US" sz="2800" b="1" dirty="0"/>
            </a:br>
            <a:r>
              <a:rPr lang="en-US" sz="2800" b="1" i="1" dirty="0" smtClean="0"/>
              <a:t>C</a:t>
            </a:r>
            <a:r>
              <a:rPr lang="ro-RO" sz="2800" b="1" i="1" dirty="0" err="1" smtClean="0"/>
              <a:t>hapter</a:t>
            </a:r>
            <a:r>
              <a:rPr lang="en-US" sz="2800" b="1" i="1" dirty="0" smtClean="0"/>
              <a:t> </a:t>
            </a:r>
            <a:r>
              <a:rPr lang="en-US" sz="2800" b="1" i="1" dirty="0"/>
              <a:t>5. </a:t>
            </a:r>
            <a:r>
              <a:rPr lang="en-US" sz="2800" b="1" i="1" dirty="0" smtClean="0"/>
              <a:t>R</a:t>
            </a:r>
            <a:r>
              <a:rPr lang="ro-RO" sz="2800" b="1" i="1" dirty="0" err="1" smtClean="0"/>
              <a:t>esearch</a:t>
            </a:r>
            <a:r>
              <a:rPr lang="ro-RO" sz="2800" b="1" i="1" dirty="0" smtClean="0"/>
              <a:t> </a:t>
            </a:r>
            <a:r>
              <a:rPr lang="ro-RO" sz="2800" b="1" i="1" dirty="0" err="1" smtClean="0"/>
              <a:t>results</a:t>
            </a:r>
            <a:r>
              <a:rPr lang="ro-RO" sz="2800" b="1" i="1" dirty="0" smtClean="0"/>
              <a:t> </a:t>
            </a:r>
            <a:r>
              <a:rPr lang="ro-RO" sz="2800" b="1" i="1" dirty="0" err="1" smtClean="0"/>
              <a:t>and</a:t>
            </a:r>
            <a:r>
              <a:rPr lang="ro-RO" sz="2800" b="1" i="1" dirty="0" smtClean="0"/>
              <a:t> </a:t>
            </a:r>
            <a:r>
              <a:rPr lang="ro-RO" sz="2800" b="1" i="1" dirty="0" err="1" smtClean="0"/>
              <a:t>their</a:t>
            </a:r>
            <a:r>
              <a:rPr lang="ro-RO" sz="2800" b="1" i="1" dirty="0" smtClean="0"/>
              <a:t> </a:t>
            </a:r>
            <a:r>
              <a:rPr lang="ro-RO" sz="2800" b="1" i="1" dirty="0" err="1" smtClean="0"/>
              <a:t>interpretation</a:t>
            </a:r>
            <a:r>
              <a:rPr lang="en-US" sz="2800" b="1" i="1" dirty="0" smtClean="0"/>
              <a:t> </a:t>
            </a:r>
            <a:r>
              <a:rPr lang="en-US" sz="2800" b="1" dirty="0"/>
              <a:t/>
            </a:r>
            <a:br>
              <a:rPr lang="en-US" sz="2800" b="1" dirty="0"/>
            </a:br>
            <a:endParaRPr lang="en-US" sz="2800" b="1" dirty="0"/>
          </a:p>
        </p:txBody>
      </p:sp>
      <p:sp>
        <p:nvSpPr>
          <p:cNvPr id="19459" name="Rectangle 3"/>
          <p:cNvSpPr>
            <a:spLocks noGrp="1" noChangeArrowheads="1"/>
          </p:cNvSpPr>
          <p:nvPr>
            <p:ph type="body" idx="1"/>
          </p:nvPr>
        </p:nvSpPr>
        <p:spPr/>
        <p:txBody>
          <a:bodyPr/>
          <a:lstStyle/>
          <a:p>
            <a:pPr>
              <a:lnSpc>
                <a:spcPct val="80000"/>
              </a:lnSpc>
              <a:buFontTx/>
              <a:buNone/>
            </a:pPr>
            <a:endParaRPr lang="ro-RO" altLang="en-US" sz="2000" b="1" dirty="0"/>
          </a:p>
          <a:p>
            <a:pPr>
              <a:lnSpc>
                <a:spcPct val="80000"/>
              </a:lnSpc>
              <a:buFontTx/>
              <a:buNone/>
            </a:pPr>
            <a:r>
              <a:rPr lang="ro-RO" altLang="en-US" sz="2000" b="1" dirty="0" err="1" smtClean="0"/>
              <a:t>Presentation</a:t>
            </a:r>
            <a:r>
              <a:rPr lang="ro-RO" altLang="en-US" sz="2000" b="1" dirty="0" smtClean="0"/>
              <a:t> </a:t>
            </a:r>
            <a:r>
              <a:rPr lang="ro-RO" altLang="en-US" sz="2000" b="1" dirty="0" err="1" smtClean="0"/>
              <a:t>and</a:t>
            </a:r>
            <a:r>
              <a:rPr lang="ro-RO" altLang="en-US" sz="2000" b="1" dirty="0" smtClean="0"/>
              <a:t> </a:t>
            </a:r>
            <a:r>
              <a:rPr lang="ro-RO" altLang="en-US" sz="2000" b="1" dirty="0" err="1" smtClean="0"/>
              <a:t>anlysis</a:t>
            </a:r>
            <a:r>
              <a:rPr lang="ro-RO" altLang="en-US" sz="2000" b="1" dirty="0" smtClean="0"/>
              <a:t> of </a:t>
            </a:r>
            <a:r>
              <a:rPr lang="ro-RO" altLang="en-US" sz="2000" b="1" dirty="0" err="1" smtClean="0"/>
              <a:t>facts</a:t>
            </a:r>
            <a:r>
              <a:rPr lang="ro-RO" altLang="en-US" sz="2000" b="1" dirty="0" smtClean="0"/>
              <a:t>. </a:t>
            </a:r>
            <a:r>
              <a:rPr lang="ro-RO" altLang="en-US" sz="2000" b="1" dirty="0" err="1" smtClean="0"/>
              <a:t>Psychological</a:t>
            </a:r>
            <a:r>
              <a:rPr lang="ro-RO" altLang="en-US" sz="2000" b="1" dirty="0" smtClean="0"/>
              <a:t> </a:t>
            </a:r>
            <a:r>
              <a:rPr lang="ro-RO" altLang="en-US" sz="2000" b="1" dirty="0" err="1" smtClean="0"/>
              <a:t>interpretation</a:t>
            </a:r>
            <a:r>
              <a:rPr lang="ro-RO" altLang="en-US" sz="2000" b="1" dirty="0" smtClean="0"/>
              <a:t> of </a:t>
            </a:r>
            <a:r>
              <a:rPr lang="ro-RO" altLang="en-US" sz="2000" b="1" dirty="0" err="1" smtClean="0"/>
              <a:t>facts</a:t>
            </a:r>
            <a:r>
              <a:rPr lang="ro-RO" altLang="en-US" sz="2000" b="1" dirty="0" smtClean="0"/>
              <a:t>.  </a:t>
            </a:r>
            <a:endParaRPr lang="ro-RO" altLang="en-US" sz="2000" b="1" dirty="0"/>
          </a:p>
          <a:p>
            <a:pPr>
              <a:lnSpc>
                <a:spcPct val="80000"/>
              </a:lnSpc>
            </a:pPr>
            <a:endParaRPr lang="ro-RO" altLang="en-US" sz="2000" dirty="0"/>
          </a:p>
          <a:p>
            <a:pPr>
              <a:lnSpc>
                <a:spcPct val="80000"/>
              </a:lnSpc>
            </a:pPr>
            <a:r>
              <a:rPr lang="ro-RO" altLang="en-US" sz="2000" b="1" dirty="0" smtClean="0"/>
              <a:t>The </a:t>
            </a:r>
            <a:r>
              <a:rPr lang="ro-RO" altLang="en-US" sz="2000" b="1" dirty="0" err="1" smtClean="0"/>
              <a:t>analysed</a:t>
            </a:r>
            <a:r>
              <a:rPr lang="ro-RO" altLang="en-US" sz="2000" b="1" dirty="0" smtClean="0"/>
              <a:t> </a:t>
            </a:r>
            <a:r>
              <a:rPr lang="ro-RO" altLang="en-US" sz="2000" b="1" dirty="0" err="1" smtClean="0"/>
              <a:t>criteria</a:t>
            </a:r>
            <a:r>
              <a:rPr lang="ro-RO" altLang="en-US" sz="2000" b="1" dirty="0" smtClean="0"/>
              <a:t> </a:t>
            </a:r>
            <a:r>
              <a:rPr lang="ro-RO" altLang="en-US" sz="2000" b="1" dirty="0" err="1" smtClean="0"/>
              <a:t>were</a:t>
            </a:r>
            <a:r>
              <a:rPr lang="en-US" sz="2000" b="1" dirty="0" smtClean="0"/>
              <a:t>:</a:t>
            </a:r>
            <a:endParaRPr lang="ro-RO" altLang="en-US" sz="2000" b="1" dirty="0"/>
          </a:p>
          <a:p>
            <a:pPr>
              <a:lnSpc>
                <a:spcPct val="80000"/>
              </a:lnSpc>
            </a:pPr>
            <a:endParaRPr lang="ro-RO" altLang="en-US" sz="2000" dirty="0"/>
          </a:p>
          <a:p>
            <a:pPr>
              <a:lnSpc>
                <a:spcPct val="80000"/>
              </a:lnSpc>
              <a:buFontTx/>
              <a:buNone/>
            </a:pPr>
            <a:r>
              <a:rPr lang="ro-RO" altLang="en-US" sz="2000" b="1" dirty="0" smtClean="0"/>
              <a:t>General </a:t>
            </a:r>
            <a:r>
              <a:rPr lang="ro-RO" altLang="en-US" sz="2000" b="1" dirty="0" err="1" smtClean="0"/>
              <a:t>aspects</a:t>
            </a:r>
            <a:endParaRPr lang="ro-RO" altLang="en-US" sz="2000" dirty="0"/>
          </a:p>
          <a:p>
            <a:pPr>
              <a:lnSpc>
                <a:spcPct val="80000"/>
              </a:lnSpc>
            </a:pPr>
            <a:r>
              <a:rPr lang="ro-RO" altLang="en-US" sz="2000" dirty="0" smtClean="0"/>
              <a:t>Visual contact</a:t>
            </a:r>
            <a:r>
              <a:rPr lang="en-US" sz="2000" dirty="0" smtClean="0"/>
              <a:t>, </a:t>
            </a:r>
            <a:r>
              <a:rPr lang="ro-RO" altLang="en-US" sz="2000" dirty="0" err="1" smtClean="0"/>
              <a:t>Communication</a:t>
            </a:r>
            <a:r>
              <a:rPr lang="en-US" sz="2000" dirty="0" smtClean="0"/>
              <a:t>, Temporal-spatial orientation, Body diagram, Laterality, </a:t>
            </a:r>
            <a:r>
              <a:rPr lang="en-US" sz="2000" dirty="0" err="1" smtClean="0"/>
              <a:t>Psychomotricity</a:t>
            </a:r>
            <a:r>
              <a:rPr lang="en-US" sz="2000" dirty="0" smtClean="0"/>
              <a:t> and coordination</a:t>
            </a:r>
            <a:endParaRPr lang="en-US" sz="2000" dirty="0"/>
          </a:p>
          <a:p>
            <a:pPr>
              <a:lnSpc>
                <a:spcPct val="80000"/>
              </a:lnSpc>
              <a:buFontTx/>
              <a:buNone/>
            </a:pPr>
            <a:endParaRPr lang="en-US" sz="2000" dirty="0"/>
          </a:p>
          <a:p>
            <a:pPr>
              <a:lnSpc>
                <a:spcPct val="80000"/>
              </a:lnSpc>
              <a:buFontTx/>
              <a:buNone/>
            </a:pPr>
            <a:r>
              <a:rPr lang="ro-RO" altLang="en-US" sz="2000" b="1" dirty="0" smtClean="0"/>
              <a:t>Cognitive </a:t>
            </a:r>
            <a:r>
              <a:rPr lang="ro-RO" altLang="en-US" sz="2000" b="1" dirty="0" err="1" smtClean="0"/>
              <a:t>processes</a:t>
            </a:r>
            <a:endParaRPr lang="ro-RO" altLang="en-US" sz="2000" b="1" dirty="0"/>
          </a:p>
          <a:p>
            <a:pPr>
              <a:lnSpc>
                <a:spcPct val="80000"/>
              </a:lnSpc>
            </a:pPr>
            <a:r>
              <a:rPr lang="ro-RO" altLang="en-US" sz="2000" dirty="0" err="1" smtClean="0"/>
              <a:t>Memory</a:t>
            </a:r>
            <a:r>
              <a:rPr lang="en-US" sz="2000" dirty="0" smtClean="0"/>
              <a:t>, L</a:t>
            </a:r>
            <a:r>
              <a:rPr lang="ro-RO" sz="2000" dirty="0" err="1" smtClean="0"/>
              <a:t>anguage</a:t>
            </a:r>
            <a:r>
              <a:rPr lang="en-US" sz="2000" dirty="0" smtClean="0"/>
              <a:t>, </a:t>
            </a:r>
            <a:r>
              <a:rPr lang="ro-RO" sz="2000" dirty="0" err="1" smtClean="0"/>
              <a:t>Thought</a:t>
            </a:r>
            <a:r>
              <a:rPr lang="en-US" sz="2000" dirty="0" smtClean="0"/>
              <a:t>, Intel</a:t>
            </a:r>
            <a:r>
              <a:rPr lang="ro-RO" sz="2000" dirty="0" err="1" smtClean="0"/>
              <a:t>ligence</a:t>
            </a:r>
            <a:endParaRPr lang="ro-RO" sz="2000" dirty="0" smtClean="0"/>
          </a:p>
          <a:p>
            <a:pPr>
              <a:lnSpc>
                <a:spcPct val="80000"/>
              </a:lnSpc>
              <a:buNone/>
            </a:pPr>
            <a:endParaRPr lang="en-US" sz="2000" dirty="0"/>
          </a:p>
          <a:p>
            <a:pPr>
              <a:lnSpc>
                <a:spcPct val="80000"/>
              </a:lnSpc>
              <a:buFontTx/>
              <a:buNone/>
            </a:pPr>
            <a:r>
              <a:rPr lang="en-US" sz="2000" b="1" dirty="0" smtClean="0"/>
              <a:t>Affective processes</a:t>
            </a:r>
            <a:endParaRPr lang="ro-RO" sz="2000" b="1" dirty="0" smtClean="0"/>
          </a:p>
          <a:p>
            <a:pPr>
              <a:lnSpc>
                <a:spcPct val="80000"/>
              </a:lnSpc>
              <a:buFont typeface="Arial" pitchFamily="34" charset="0"/>
              <a:buChar char="•"/>
            </a:pPr>
            <a:r>
              <a:rPr lang="en-US" sz="2000" b="1" dirty="0" smtClean="0"/>
              <a:t> </a:t>
            </a:r>
            <a:r>
              <a:rPr lang="en-US" sz="2000" dirty="0" smtClean="0"/>
              <a:t>Affectivity, Will and motivation, Psychosocial maturation level, Personal autonomy level</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85750" y="357188"/>
            <a:ext cx="7772400" cy="576262"/>
          </a:xfrm>
        </p:spPr>
        <p:txBody>
          <a:bodyPr/>
          <a:lstStyle/>
          <a:p>
            <a:r>
              <a:rPr lang="ro-RO" altLang="en-US" sz="2400"/>
              <a:t/>
            </a:r>
            <a:br>
              <a:rPr lang="ro-RO" altLang="en-US" sz="2400"/>
            </a:br>
            <a:endParaRPr lang="ro-RO" altLang="en-US" sz="2400"/>
          </a:p>
        </p:txBody>
      </p:sp>
      <p:sp>
        <p:nvSpPr>
          <p:cNvPr id="20483" name="Rectangle 3"/>
          <p:cNvSpPr>
            <a:spLocks noGrp="1" noChangeArrowheads="1"/>
          </p:cNvSpPr>
          <p:nvPr>
            <p:ph type="body" idx="4294967295"/>
          </p:nvPr>
        </p:nvSpPr>
        <p:spPr>
          <a:xfrm>
            <a:off x="500063" y="838200"/>
            <a:ext cx="8491537" cy="5643563"/>
          </a:xfrm>
        </p:spPr>
        <p:txBody>
          <a:bodyPr/>
          <a:lstStyle/>
          <a:p>
            <a:pPr>
              <a:lnSpc>
                <a:spcPct val="80000"/>
              </a:lnSpc>
              <a:buFontTx/>
              <a:buNone/>
            </a:pPr>
            <a:r>
              <a:rPr lang="ro-RO" altLang="en-US" sz="1200"/>
              <a:t>	</a:t>
            </a:r>
          </a:p>
        </p:txBody>
      </p:sp>
      <p:sp>
        <p:nvSpPr>
          <p:cNvPr id="20484" name="Rectangle 5"/>
          <p:cNvSpPr>
            <a:spLocks noChangeArrowheads="1"/>
          </p:cNvSpPr>
          <p:nvPr/>
        </p:nvSpPr>
        <p:spPr bwMode="auto">
          <a:xfrm>
            <a:off x="857250" y="2571750"/>
            <a:ext cx="1195388" cy="1217613"/>
          </a:xfrm>
          <a:prstGeom prst="rect">
            <a:avLst/>
          </a:prstGeom>
          <a:solidFill>
            <a:schemeClr val="accent1"/>
          </a:solidFill>
          <a:ln w="25400" cmpd="sng">
            <a:solidFill>
              <a:srgbClr val="00956F"/>
            </a:solidFill>
            <a:miter lim="800000"/>
            <a:headEnd/>
            <a:tailEnd/>
          </a:ln>
        </p:spPr>
        <p:txBody>
          <a:bodyPr anchor="ctr"/>
          <a:lstStyle/>
          <a:p>
            <a:pPr algn="ctr"/>
            <a:endParaRPr lang="ro-RO" sz="2400">
              <a:solidFill>
                <a:srgbClr val="FFFFFF"/>
              </a:solidFill>
            </a:endParaRPr>
          </a:p>
        </p:txBody>
      </p:sp>
      <p:pic>
        <p:nvPicPr>
          <p:cNvPr id="20485" name="Picture 6" descr="fata%20cu%20rochita%20mov"/>
          <p:cNvPicPr>
            <a:picLocks noChangeAspect="1" noChangeArrowheads="1"/>
          </p:cNvPicPr>
          <p:nvPr/>
        </p:nvPicPr>
        <p:blipFill>
          <a:blip r:embed="rId2"/>
          <a:srcRect/>
          <a:stretch>
            <a:fillRect/>
          </a:stretch>
        </p:blipFill>
        <p:spPr bwMode="auto">
          <a:xfrm>
            <a:off x="971550" y="2636838"/>
            <a:ext cx="1008063" cy="1073150"/>
          </a:xfrm>
          <a:prstGeom prst="rect">
            <a:avLst/>
          </a:prstGeom>
          <a:noFill/>
          <a:ln w="9525">
            <a:noFill/>
            <a:miter lim="800000"/>
            <a:headEnd/>
            <a:tailEnd/>
          </a:ln>
        </p:spPr>
      </p:pic>
      <p:sp>
        <p:nvSpPr>
          <p:cNvPr id="20486" name="Rectangle 7"/>
          <p:cNvSpPr>
            <a:spLocks noChangeArrowheads="1"/>
          </p:cNvSpPr>
          <p:nvPr/>
        </p:nvSpPr>
        <p:spPr bwMode="auto">
          <a:xfrm>
            <a:off x="857250" y="785813"/>
            <a:ext cx="1143000" cy="1285875"/>
          </a:xfrm>
          <a:prstGeom prst="rect">
            <a:avLst/>
          </a:prstGeom>
          <a:solidFill>
            <a:schemeClr val="accent1"/>
          </a:solidFill>
          <a:ln w="25400" cmpd="sng">
            <a:solidFill>
              <a:srgbClr val="00956F"/>
            </a:solidFill>
            <a:miter lim="800000"/>
            <a:headEnd/>
            <a:tailEnd/>
          </a:ln>
        </p:spPr>
        <p:txBody>
          <a:bodyPr anchor="ctr"/>
          <a:lstStyle/>
          <a:p>
            <a:pPr algn="ctr"/>
            <a:r>
              <a:rPr lang="ro-RO" b="1" i="1" dirty="0" smtClean="0"/>
              <a:t>G</a:t>
            </a:r>
            <a:r>
              <a:rPr lang="en-US" b="1" i="1" dirty="0" err="1" smtClean="0"/>
              <a:t>eneral</a:t>
            </a:r>
            <a:endParaRPr lang="ro-RO" b="1" i="1" dirty="0" smtClean="0"/>
          </a:p>
          <a:p>
            <a:pPr algn="ctr"/>
            <a:r>
              <a:rPr lang="ro-RO" b="1" i="1" dirty="0" smtClean="0"/>
              <a:t>Aspect</a:t>
            </a:r>
            <a:endParaRPr lang="en-US" b="1" i="1" dirty="0"/>
          </a:p>
        </p:txBody>
      </p:sp>
      <p:sp>
        <p:nvSpPr>
          <p:cNvPr id="20487" name="Rectangle 8"/>
          <p:cNvSpPr>
            <a:spLocks noChangeArrowheads="1"/>
          </p:cNvSpPr>
          <p:nvPr/>
        </p:nvSpPr>
        <p:spPr bwMode="auto">
          <a:xfrm>
            <a:off x="857250" y="4359275"/>
            <a:ext cx="1143000" cy="1806575"/>
          </a:xfrm>
          <a:prstGeom prst="rect">
            <a:avLst/>
          </a:prstGeom>
          <a:solidFill>
            <a:schemeClr val="accent1"/>
          </a:solidFill>
          <a:ln w="25400" cmpd="sng">
            <a:solidFill>
              <a:srgbClr val="00956F"/>
            </a:solidFill>
            <a:miter lim="800000"/>
            <a:headEnd/>
            <a:tailEnd/>
          </a:ln>
        </p:spPr>
        <p:txBody>
          <a:bodyPr anchor="ctr"/>
          <a:lstStyle/>
          <a:p>
            <a:pPr algn="ctr"/>
            <a:r>
              <a:rPr lang="ro-RO" b="1" i="1" dirty="0" err="1" smtClean="0"/>
              <a:t>Psychological</a:t>
            </a:r>
            <a:r>
              <a:rPr lang="ro-RO" b="1" i="1" dirty="0" smtClean="0"/>
              <a:t> </a:t>
            </a:r>
            <a:r>
              <a:rPr lang="ro-RO" b="1" i="1" dirty="0" err="1" smtClean="0"/>
              <a:t>point</a:t>
            </a:r>
            <a:r>
              <a:rPr lang="en-US" b="1" i="1" dirty="0" smtClean="0"/>
              <a:t> </a:t>
            </a:r>
            <a:r>
              <a:rPr lang="en-US" b="1" i="1" dirty="0"/>
              <a:t>- </a:t>
            </a:r>
            <a:r>
              <a:rPr lang="ro-RO" b="1" i="1" dirty="0" smtClean="0"/>
              <a:t>C</a:t>
            </a:r>
            <a:r>
              <a:rPr lang="en-US" b="1" i="1" dirty="0" err="1" smtClean="0"/>
              <a:t>ognitive</a:t>
            </a:r>
            <a:r>
              <a:rPr lang="en-US" b="1" i="1" dirty="0" smtClean="0"/>
              <a:t> </a:t>
            </a:r>
            <a:r>
              <a:rPr lang="ro-RO" b="1" i="1" dirty="0" err="1" smtClean="0"/>
              <a:t>processes</a:t>
            </a:r>
            <a:endParaRPr lang="ro-RO" altLang="en-US" b="1" i="1" dirty="0"/>
          </a:p>
        </p:txBody>
      </p:sp>
      <p:sp>
        <p:nvSpPr>
          <p:cNvPr id="20488" name="Rectangle 9"/>
          <p:cNvSpPr>
            <a:spLocks noChangeArrowheads="1"/>
          </p:cNvSpPr>
          <p:nvPr/>
        </p:nvSpPr>
        <p:spPr bwMode="auto">
          <a:xfrm>
            <a:off x="2286000" y="33338"/>
            <a:ext cx="6572250" cy="500062"/>
          </a:xfrm>
          <a:prstGeom prst="rect">
            <a:avLst/>
          </a:prstGeom>
          <a:solidFill>
            <a:srgbClr val="FFFF99">
              <a:alpha val="50000"/>
            </a:srgbClr>
          </a:solidFill>
          <a:ln w="25400" cmpd="sng">
            <a:solidFill>
              <a:srgbClr val="00956F"/>
            </a:solidFill>
            <a:miter lim="800000"/>
            <a:headEnd/>
            <a:tailEnd/>
          </a:ln>
        </p:spPr>
        <p:txBody>
          <a:bodyPr anchor="ctr"/>
          <a:lstStyle/>
          <a:p>
            <a:r>
              <a:rPr lang="ro-RO" altLang="en-US" sz="1400" b="1" dirty="0" smtClean="0"/>
              <a:t>Visual contact</a:t>
            </a:r>
            <a:r>
              <a:rPr lang="ro-RO" altLang="en-US" sz="1400" dirty="0" smtClean="0"/>
              <a:t>:</a:t>
            </a:r>
            <a:r>
              <a:rPr lang="en-US" sz="1400" dirty="0" smtClean="0"/>
              <a:t> The girl establishes a good contact with the evaluator, building a good therapeutic relationship, based on trust, security, unconditional acceptance</a:t>
            </a:r>
            <a:r>
              <a:rPr lang="ro-RO" altLang="en-US" sz="1400" dirty="0" smtClean="0"/>
              <a:t>. </a:t>
            </a:r>
            <a:endParaRPr lang="ro-RO" altLang="en-US" sz="1400" dirty="0"/>
          </a:p>
        </p:txBody>
      </p:sp>
      <p:sp>
        <p:nvSpPr>
          <p:cNvPr id="20489" name="Rectangle 11"/>
          <p:cNvSpPr>
            <a:spLocks noChangeArrowheads="1"/>
          </p:cNvSpPr>
          <p:nvPr/>
        </p:nvSpPr>
        <p:spPr bwMode="auto">
          <a:xfrm>
            <a:off x="2268538" y="620713"/>
            <a:ext cx="6624637" cy="431800"/>
          </a:xfrm>
          <a:prstGeom prst="rect">
            <a:avLst/>
          </a:prstGeom>
          <a:solidFill>
            <a:srgbClr val="FFFF99">
              <a:alpha val="50000"/>
            </a:srgbClr>
          </a:solidFill>
          <a:ln w="25400" cmpd="sng">
            <a:solidFill>
              <a:srgbClr val="00956F"/>
            </a:solidFill>
            <a:miter lim="800000"/>
            <a:headEnd/>
            <a:tailEnd/>
          </a:ln>
        </p:spPr>
        <p:txBody>
          <a:bodyPr anchor="ctr"/>
          <a:lstStyle/>
          <a:p>
            <a:r>
              <a:rPr lang="en-US" sz="1400" b="1" dirty="0" smtClean="0"/>
              <a:t>Com</a:t>
            </a:r>
            <a:r>
              <a:rPr lang="ro-RO" sz="1400" b="1" dirty="0" err="1" smtClean="0"/>
              <a:t>munication</a:t>
            </a:r>
            <a:r>
              <a:rPr lang="ro-RO" sz="1400" b="1" dirty="0" smtClean="0"/>
              <a:t>: </a:t>
            </a:r>
            <a:r>
              <a:rPr lang="en-US" sz="1400" dirty="0" smtClean="0"/>
              <a:t>Communicates easily, provides information, helping in the process of data reconstruction.</a:t>
            </a:r>
            <a:r>
              <a:rPr lang="ro-RO" sz="1400" b="1" dirty="0" smtClean="0"/>
              <a:t>  </a:t>
            </a:r>
            <a:endParaRPr lang="en-US" sz="1400" dirty="0"/>
          </a:p>
        </p:txBody>
      </p:sp>
      <p:sp>
        <p:nvSpPr>
          <p:cNvPr id="20490" name="Rectangle 12"/>
          <p:cNvSpPr>
            <a:spLocks noChangeArrowheads="1"/>
          </p:cNvSpPr>
          <p:nvPr/>
        </p:nvSpPr>
        <p:spPr bwMode="auto">
          <a:xfrm>
            <a:off x="2268538" y="1125538"/>
            <a:ext cx="6572250" cy="428625"/>
          </a:xfrm>
          <a:prstGeom prst="rect">
            <a:avLst/>
          </a:prstGeom>
          <a:solidFill>
            <a:srgbClr val="FFFF99">
              <a:alpha val="50000"/>
            </a:srgbClr>
          </a:solidFill>
          <a:ln w="25400" cmpd="sng">
            <a:solidFill>
              <a:srgbClr val="00956F"/>
            </a:solidFill>
            <a:miter lim="800000"/>
            <a:headEnd/>
            <a:tailEnd/>
          </a:ln>
        </p:spPr>
        <p:txBody>
          <a:bodyPr anchor="ctr"/>
          <a:lstStyle/>
          <a:p>
            <a:r>
              <a:rPr lang="ro-RO" sz="1400" b="1" dirty="0" smtClean="0"/>
              <a:t>Te</a:t>
            </a:r>
            <a:r>
              <a:rPr lang="en-US" sz="1400" b="1" dirty="0" err="1" smtClean="0"/>
              <a:t>mporal</a:t>
            </a:r>
            <a:r>
              <a:rPr lang="en-US" sz="1400" b="1" dirty="0" smtClean="0"/>
              <a:t>-spatial orientation</a:t>
            </a:r>
            <a:r>
              <a:rPr lang="en-US" sz="1400" dirty="0" smtClean="0"/>
              <a:t>: </a:t>
            </a:r>
            <a:r>
              <a:rPr lang="ro-RO" sz="1400" dirty="0" err="1" smtClean="0"/>
              <a:t>She</a:t>
            </a:r>
            <a:r>
              <a:rPr lang="ro-RO" sz="1400" dirty="0" smtClean="0"/>
              <a:t> </a:t>
            </a:r>
            <a:r>
              <a:rPr lang="en-US" sz="1400" dirty="0" smtClean="0"/>
              <a:t>is correctly oriented in time and space, auto- and </a:t>
            </a:r>
            <a:r>
              <a:rPr lang="en-US" sz="1400" dirty="0" err="1" smtClean="0"/>
              <a:t>alopsychic</a:t>
            </a:r>
            <a:r>
              <a:rPr lang="en-US" sz="1400" dirty="0" smtClean="0"/>
              <a:t>. </a:t>
            </a:r>
            <a:endParaRPr lang="en-US" sz="1400" dirty="0"/>
          </a:p>
        </p:txBody>
      </p:sp>
      <p:sp>
        <p:nvSpPr>
          <p:cNvPr id="20491" name="Rectangle 13"/>
          <p:cNvSpPr>
            <a:spLocks noChangeArrowheads="1"/>
          </p:cNvSpPr>
          <p:nvPr/>
        </p:nvSpPr>
        <p:spPr bwMode="auto">
          <a:xfrm>
            <a:off x="2268538" y="1628775"/>
            <a:ext cx="6572250" cy="642938"/>
          </a:xfrm>
          <a:prstGeom prst="rect">
            <a:avLst/>
          </a:prstGeom>
          <a:solidFill>
            <a:srgbClr val="FFFF99">
              <a:alpha val="50000"/>
            </a:srgbClr>
          </a:solidFill>
          <a:ln w="25400" cmpd="sng">
            <a:solidFill>
              <a:srgbClr val="00956F"/>
            </a:solidFill>
            <a:miter lim="800000"/>
            <a:headEnd/>
            <a:tailEnd/>
          </a:ln>
        </p:spPr>
        <p:txBody>
          <a:bodyPr anchor="ctr"/>
          <a:lstStyle/>
          <a:p>
            <a:r>
              <a:rPr lang="en-US" sz="1400" b="1" dirty="0" smtClean="0"/>
              <a:t>Body diagram</a:t>
            </a:r>
            <a:r>
              <a:rPr lang="en-US" sz="1400" dirty="0" smtClean="0"/>
              <a:t>: The laterality and orientation regarding the body diagram is perceived correctly</a:t>
            </a:r>
            <a:r>
              <a:rPr lang="ro-RO" altLang="en-US" sz="1400" dirty="0" smtClean="0"/>
              <a:t>.</a:t>
            </a:r>
            <a:endParaRPr lang="ro-RO" altLang="en-US" sz="1400" dirty="0"/>
          </a:p>
        </p:txBody>
      </p:sp>
      <p:sp>
        <p:nvSpPr>
          <p:cNvPr id="20492" name="Rectangle 14"/>
          <p:cNvSpPr>
            <a:spLocks noChangeArrowheads="1"/>
          </p:cNvSpPr>
          <p:nvPr/>
        </p:nvSpPr>
        <p:spPr bwMode="auto">
          <a:xfrm>
            <a:off x="2268538" y="2349500"/>
            <a:ext cx="6572250" cy="431800"/>
          </a:xfrm>
          <a:prstGeom prst="rect">
            <a:avLst/>
          </a:prstGeom>
          <a:solidFill>
            <a:srgbClr val="FFFF99">
              <a:alpha val="50000"/>
            </a:srgbClr>
          </a:solidFill>
          <a:ln w="25400" cmpd="sng">
            <a:solidFill>
              <a:srgbClr val="00956F"/>
            </a:solidFill>
            <a:miter lim="800000"/>
            <a:headEnd/>
            <a:tailEnd/>
          </a:ln>
        </p:spPr>
        <p:txBody>
          <a:bodyPr anchor="ctr"/>
          <a:lstStyle/>
          <a:p>
            <a:r>
              <a:rPr lang="en-US" sz="1400" b="1" dirty="0" err="1" smtClean="0"/>
              <a:t>Psychomotricity</a:t>
            </a:r>
            <a:r>
              <a:rPr lang="en-US" sz="1400" b="1" dirty="0" smtClean="0"/>
              <a:t> and coordination</a:t>
            </a:r>
            <a:r>
              <a:rPr lang="en-US" sz="1400" dirty="0" smtClean="0"/>
              <a:t>: From the point of view of coordination and </a:t>
            </a:r>
            <a:r>
              <a:rPr lang="en-US" sz="1400" dirty="0" err="1" smtClean="0"/>
              <a:t>psychomotricity</a:t>
            </a:r>
            <a:r>
              <a:rPr lang="en-US" sz="1400" dirty="0" smtClean="0"/>
              <a:t>, the girl does not have any problems. </a:t>
            </a:r>
            <a:endParaRPr lang="en-US" sz="1400" dirty="0"/>
          </a:p>
        </p:txBody>
      </p:sp>
      <p:sp>
        <p:nvSpPr>
          <p:cNvPr id="20493" name="Rectangle 15"/>
          <p:cNvSpPr>
            <a:spLocks noChangeArrowheads="1"/>
          </p:cNvSpPr>
          <p:nvPr/>
        </p:nvSpPr>
        <p:spPr bwMode="auto">
          <a:xfrm>
            <a:off x="2339975" y="2925763"/>
            <a:ext cx="6572250" cy="1008062"/>
          </a:xfrm>
          <a:prstGeom prst="rect">
            <a:avLst/>
          </a:prstGeom>
          <a:solidFill>
            <a:srgbClr val="FFFF99">
              <a:alpha val="50000"/>
            </a:srgbClr>
          </a:solidFill>
          <a:ln w="25400" cmpd="sng">
            <a:solidFill>
              <a:srgbClr val="00956F"/>
            </a:solidFill>
            <a:miter lim="800000"/>
            <a:headEnd/>
            <a:tailEnd/>
          </a:ln>
        </p:spPr>
        <p:txBody>
          <a:bodyPr anchor="ctr"/>
          <a:lstStyle/>
          <a:p>
            <a:r>
              <a:rPr lang="en-US" sz="1400" b="1" dirty="0" smtClean="0"/>
              <a:t>Memory</a:t>
            </a:r>
            <a:r>
              <a:rPr lang="en-US" sz="1400" dirty="0" smtClean="0"/>
              <a:t>: The mechanical capacity is low in storing and reproducing information. The memories of the past are evoked with a slight hesitation or they are repetitive, being defense mechanisms caused by the emotional traumas suffered</a:t>
            </a:r>
            <a:r>
              <a:rPr lang="ro-RO" altLang="en-US" sz="1400" dirty="0" smtClean="0"/>
              <a:t>.</a:t>
            </a:r>
            <a:endParaRPr lang="ro-RO" altLang="en-US" sz="1400" dirty="0"/>
          </a:p>
        </p:txBody>
      </p:sp>
      <p:sp>
        <p:nvSpPr>
          <p:cNvPr id="20494" name="Rectangle 17"/>
          <p:cNvSpPr>
            <a:spLocks noChangeArrowheads="1"/>
          </p:cNvSpPr>
          <p:nvPr/>
        </p:nvSpPr>
        <p:spPr bwMode="auto">
          <a:xfrm>
            <a:off x="214313" y="142875"/>
            <a:ext cx="428625" cy="6500813"/>
          </a:xfrm>
          <a:prstGeom prst="rect">
            <a:avLst/>
          </a:prstGeom>
          <a:solidFill>
            <a:schemeClr val="accent1"/>
          </a:solidFill>
          <a:ln w="25400" cmpd="sng">
            <a:solidFill>
              <a:srgbClr val="00956F"/>
            </a:solidFill>
            <a:miter lim="800000"/>
            <a:headEnd/>
            <a:tailEnd/>
          </a:ln>
        </p:spPr>
        <p:txBody>
          <a:bodyPr anchor="ctr"/>
          <a:lstStyle/>
          <a:p>
            <a:pPr algn="ctr"/>
            <a:r>
              <a:rPr lang="ro-RO" altLang="en-US" sz="1600" b="1" dirty="0" smtClean="0"/>
              <a:t>C</a:t>
            </a:r>
          </a:p>
          <a:p>
            <a:pPr algn="ctr"/>
            <a:r>
              <a:rPr lang="ro-RO" altLang="en-US" sz="1600" b="1" dirty="0" smtClean="0"/>
              <a:t>H</a:t>
            </a:r>
          </a:p>
          <a:p>
            <a:pPr algn="ctr"/>
            <a:r>
              <a:rPr lang="ro-RO" altLang="en-US" sz="1600" b="1" dirty="0" smtClean="0"/>
              <a:t>I</a:t>
            </a:r>
          </a:p>
          <a:p>
            <a:pPr algn="ctr"/>
            <a:r>
              <a:rPr lang="ro-RO" altLang="en-US" sz="1600" b="1" dirty="0" smtClean="0"/>
              <a:t>L</a:t>
            </a:r>
          </a:p>
          <a:p>
            <a:pPr algn="ctr"/>
            <a:r>
              <a:rPr lang="ro-RO" altLang="en-US" sz="1600" b="1" dirty="0" smtClean="0"/>
              <a:t>D</a:t>
            </a:r>
          </a:p>
          <a:p>
            <a:pPr algn="ctr"/>
            <a:endParaRPr lang="ro-RO" altLang="en-US" sz="1600" b="1" dirty="0" smtClean="0"/>
          </a:p>
          <a:p>
            <a:pPr algn="ctr"/>
            <a:endParaRPr lang="ro-RO" altLang="en-US" sz="1600" b="1" dirty="0" smtClean="0"/>
          </a:p>
          <a:p>
            <a:pPr algn="ctr"/>
            <a:r>
              <a:rPr lang="ro-RO" altLang="en-US" sz="1600" b="1" dirty="0" smtClean="0"/>
              <a:t>C</a:t>
            </a:r>
          </a:p>
          <a:p>
            <a:pPr algn="ctr"/>
            <a:r>
              <a:rPr lang="ro-RO" altLang="en-US" sz="1600" b="1" dirty="0" smtClean="0"/>
              <a:t>H</a:t>
            </a:r>
          </a:p>
          <a:p>
            <a:pPr algn="ctr"/>
            <a:r>
              <a:rPr lang="ro-RO" altLang="en-US" sz="1600" b="1" dirty="0" smtClean="0"/>
              <a:t>A</a:t>
            </a:r>
          </a:p>
          <a:p>
            <a:pPr algn="ctr"/>
            <a:r>
              <a:rPr lang="ro-RO" altLang="en-US" sz="1600" b="1" dirty="0" smtClean="0"/>
              <a:t>R</a:t>
            </a:r>
          </a:p>
          <a:p>
            <a:pPr algn="ctr"/>
            <a:r>
              <a:rPr lang="ro-RO" altLang="en-US" sz="1600" b="1" dirty="0" smtClean="0"/>
              <a:t>A</a:t>
            </a:r>
          </a:p>
          <a:p>
            <a:pPr algn="ctr"/>
            <a:r>
              <a:rPr lang="ro-RO" altLang="en-US" sz="1600" b="1" dirty="0" smtClean="0"/>
              <a:t>C</a:t>
            </a:r>
          </a:p>
          <a:p>
            <a:pPr algn="ctr"/>
            <a:r>
              <a:rPr lang="ro-RO" altLang="en-US" sz="1600" b="1" dirty="0" smtClean="0"/>
              <a:t>T</a:t>
            </a:r>
          </a:p>
          <a:p>
            <a:pPr algn="ctr"/>
            <a:r>
              <a:rPr lang="ro-RO" altLang="en-US" sz="1600" b="1" dirty="0" smtClean="0"/>
              <a:t>E</a:t>
            </a:r>
          </a:p>
          <a:p>
            <a:pPr algn="ctr"/>
            <a:r>
              <a:rPr lang="ro-RO" altLang="en-US" sz="1600" b="1" dirty="0" smtClean="0"/>
              <a:t>R</a:t>
            </a:r>
          </a:p>
          <a:p>
            <a:pPr algn="ctr"/>
            <a:r>
              <a:rPr lang="ro-RO" altLang="en-US" sz="1600" b="1" dirty="0" smtClean="0"/>
              <a:t>I</a:t>
            </a:r>
          </a:p>
          <a:p>
            <a:pPr algn="ctr"/>
            <a:r>
              <a:rPr lang="ro-RO" altLang="en-US" sz="1600" b="1" dirty="0" smtClean="0"/>
              <a:t>S</a:t>
            </a:r>
          </a:p>
          <a:p>
            <a:pPr algn="ctr"/>
            <a:r>
              <a:rPr lang="ro-RO" altLang="en-US" sz="1600" b="1" dirty="0" smtClean="0"/>
              <a:t>A</a:t>
            </a:r>
          </a:p>
          <a:p>
            <a:pPr algn="ctr"/>
            <a:r>
              <a:rPr lang="ro-RO" altLang="en-US" sz="1600" b="1" dirty="0" smtClean="0"/>
              <a:t>T</a:t>
            </a:r>
          </a:p>
          <a:p>
            <a:pPr algn="ctr"/>
            <a:r>
              <a:rPr lang="ro-RO" altLang="en-US" sz="1600" b="1" dirty="0" smtClean="0"/>
              <a:t>I</a:t>
            </a:r>
          </a:p>
          <a:p>
            <a:pPr algn="ctr"/>
            <a:r>
              <a:rPr lang="ro-RO" altLang="en-US" sz="1600" b="1" dirty="0" smtClean="0"/>
              <a:t>O</a:t>
            </a:r>
          </a:p>
          <a:p>
            <a:pPr algn="ctr"/>
            <a:r>
              <a:rPr lang="ro-RO" altLang="en-US" sz="1600" b="1" dirty="0" smtClean="0"/>
              <a:t>N</a:t>
            </a:r>
            <a:endParaRPr lang="ro-RO" altLang="en-US" sz="1600" dirty="0"/>
          </a:p>
        </p:txBody>
      </p:sp>
      <p:sp>
        <p:nvSpPr>
          <p:cNvPr id="20495" name="Rectangle 24"/>
          <p:cNvSpPr>
            <a:spLocks noChangeArrowheads="1"/>
          </p:cNvSpPr>
          <p:nvPr/>
        </p:nvSpPr>
        <p:spPr bwMode="auto">
          <a:xfrm>
            <a:off x="2343150" y="4006850"/>
            <a:ext cx="6551613" cy="1006475"/>
          </a:xfrm>
          <a:prstGeom prst="rect">
            <a:avLst/>
          </a:prstGeom>
          <a:solidFill>
            <a:srgbClr val="FFFF99">
              <a:alpha val="50000"/>
            </a:srgbClr>
          </a:solidFill>
          <a:ln w="25400" cmpd="sng">
            <a:solidFill>
              <a:srgbClr val="00956F"/>
            </a:solidFill>
            <a:miter lim="800000"/>
            <a:headEnd/>
            <a:tailEnd/>
          </a:ln>
        </p:spPr>
        <p:txBody>
          <a:bodyPr anchor="ctr"/>
          <a:lstStyle/>
          <a:p>
            <a:r>
              <a:rPr lang="en-US" sz="1400" b="1" dirty="0" smtClean="0"/>
              <a:t>Language</a:t>
            </a:r>
            <a:r>
              <a:rPr lang="en-US" sz="1400" dirty="0" smtClean="0"/>
              <a:t> - without developmental disorders, but presents a poor vocabulary, under chronological age. Graphic language and language creativity are deficient. Facial expression and posture are consistent with the emotional state.</a:t>
            </a:r>
            <a:endParaRPr lang="en-US" sz="1400" dirty="0"/>
          </a:p>
        </p:txBody>
      </p:sp>
      <p:sp>
        <p:nvSpPr>
          <p:cNvPr id="20496" name="Rectangle 25"/>
          <p:cNvSpPr>
            <a:spLocks noChangeArrowheads="1"/>
          </p:cNvSpPr>
          <p:nvPr/>
        </p:nvSpPr>
        <p:spPr bwMode="auto">
          <a:xfrm>
            <a:off x="2339975" y="5086350"/>
            <a:ext cx="6572250" cy="719138"/>
          </a:xfrm>
          <a:prstGeom prst="rect">
            <a:avLst/>
          </a:prstGeom>
          <a:solidFill>
            <a:srgbClr val="FFFF99">
              <a:alpha val="50000"/>
            </a:srgbClr>
          </a:solidFill>
          <a:ln w="25400" cmpd="sng">
            <a:solidFill>
              <a:srgbClr val="00956F"/>
            </a:solidFill>
            <a:miter lim="800000"/>
            <a:headEnd/>
            <a:tailEnd/>
          </a:ln>
        </p:spPr>
        <p:txBody>
          <a:bodyPr anchor="ctr"/>
          <a:lstStyle/>
          <a:p>
            <a:pPr algn="just"/>
            <a:r>
              <a:rPr lang="ro-RO" sz="1400" b="1" dirty="0" smtClean="0"/>
              <a:t>T</a:t>
            </a:r>
            <a:r>
              <a:rPr lang="en-US" sz="1400" b="1" dirty="0" err="1" smtClean="0"/>
              <a:t>hinking</a:t>
            </a:r>
            <a:r>
              <a:rPr lang="en-US" sz="1400" b="1" dirty="0" smtClean="0"/>
              <a:t> </a:t>
            </a:r>
            <a:r>
              <a:rPr lang="en-US" sz="1400" dirty="0" smtClean="0"/>
              <a:t>- the stage that D. has acquired is that of the concrete operations, a slow operation is observed, the mathematical calculation is made with difficulty</a:t>
            </a:r>
            <a:r>
              <a:rPr lang="ro-RO" altLang="en-US" sz="1400" dirty="0" smtClean="0"/>
              <a:t>. </a:t>
            </a:r>
            <a:endParaRPr lang="ro-RO" altLang="en-US" sz="1400" dirty="0"/>
          </a:p>
        </p:txBody>
      </p:sp>
      <p:sp>
        <p:nvSpPr>
          <p:cNvPr id="20497" name="Rectangle 26"/>
          <p:cNvSpPr>
            <a:spLocks noChangeArrowheads="1"/>
          </p:cNvSpPr>
          <p:nvPr/>
        </p:nvSpPr>
        <p:spPr bwMode="auto">
          <a:xfrm>
            <a:off x="2286000" y="5878513"/>
            <a:ext cx="6607175" cy="792162"/>
          </a:xfrm>
          <a:prstGeom prst="rect">
            <a:avLst/>
          </a:prstGeom>
          <a:solidFill>
            <a:srgbClr val="FFFF99">
              <a:alpha val="50000"/>
            </a:srgbClr>
          </a:solidFill>
          <a:ln w="25400" cmpd="sng">
            <a:solidFill>
              <a:srgbClr val="00956F"/>
            </a:solidFill>
            <a:miter lim="800000"/>
            <a:headEnd/>
            <a:tailEnd/>
          </a:ln>
        </p:spPr>
        <p:txBody>
          <a:bodyPr anchor="ctr"/>
          <a:lstStyle/>
          <a:p>
            <a:pPr algn="just"/>
            <a:r>
              <a:rPr lang="en-US" sz="1400" b="1" dirty="0" smtClean="0"/>
              <a:t>Intelligence</a:t>
            </a:r>
            <a:r>
              <a:rPr lang="en-US" sz="1400" dirty="0" smtClean="0"/>
              <a:t> - the intellect is weak (at the border with the </a:t>
            </a:r>
            <a:r>
              <a:rPr lang="en-US" sz="1400" dirty="0" err="1" smtClean="0"/>
              <a:t>liminal</a:t>
            </a:r>
            <a:r>
              <a:rPr lang="en-US" sz="1400" dirty="0" smtClean="0"/>
              <a:t> intellect) based on the lack of age-appropriate stimulation: I</a:t>
            </a:r>
            <a:r>
              <a:rPr lang="ro-RO" sz="1400" dirty="0" smtClean="0"/>
              <a:t>Q</a:t>
            </a:r>
            <a:r>
              <a:rPr lang="en-US" sz="1400" dirty="0" smtClean="0"/>
              <a:t> = 80, VM = 7 years and 8 months, </a:t>
            </a:r>
            <a:r>
              <a:rPr lang="en-US" sz="1400" dirty="0" err="1" smtClean="0"/>
              <a:t>perfectable</a:t>
            </a:r>
            <a:r>
              <a:rPr lang="en-US" sz="1400" dirty="0" smtClean="0"/>
              <a:t> (the result is obtained when the girl was 11 years old).</a:t>
            </a:r>
            <a:endParaRPr lang="ro-RO" altLang="en-US" sz="1400" dirty="0"/>
          </a:p>
        </p:txBody>
      </p:sp>
      <p:sp>
        <p:nvSpPr>
          <p:cNvPr id="20498" name="Line 25"/>
          <p:cNvSpPr>
            <a:spLocks noChangeShapeType="1"/>
          </p:cNvSpPr>
          <p:nvPr/>
        </p:nvSpPr>
        <p:spPr bwMode="auto">
          <a:xfrm flipV="1">
            <a:off x="1116013" y="2133600"/>
            <a:ext cx="576262" cy="384175"/>
          </a:xfrm>
          <a:prstGeom prst="line">
            <a:avLst/>
          </a:prstGeom>
          <a:noFill/>
          <a:ln w="9525" cmpd="sng">
            <a:solidFill>
              <a:schemeClr val="tx1"/>
            </a:solidFill>
            <a:round/>
            <a:headEnd/>
            <a:tailEnd type="triangle" w="med" len="med"/>
          </a:ln>
        </p:spPr>
        <p:txBody>
          <a:bodyPr/>
          <a:lstStyle/>
          <a:p>
            <a:endParaRPr lang="ro-RO"/>
          </a:p>
        </p:txBody>
      </p:sp>
      <p:sp>
        <p:nvSpPr>
          <p:cNvPr id="20499" name="Line 26"/>
          <p:cNvSpPr>
            <a:spLocks noChangeShapeType="1"/>
          </p:cNvSpPr>
          <p:nvPr/>
        </p:nvSpPr>
        <p:spPr bwMode="auto">
          <a:xfrm>
            <a:off x="1116013" y="3789363"/>
            <a:ext cx="255587" cy="554037"/>
          </a:xfrm>
          <a:prstGeom prst="line">
            <a:avLst/>
          </a:prstGeom>
          <a:noFill/>
          <a:ln w="9525" cmpd="sng">
            <a:solidFill>
              <a:schemeClr val="tx1"/>
            </a:solidFill>
            <a:round/>
            <a:headEnd/>
            <a:tailEnd type="triangle" w="med" len="med"/>
          </a:ln>
        </p:spPr>
        <p:txBody>
          <a:bodyPr/>
          <a:lstStyle/>
          <a:p>
            <a:endParaRPr lang="ro-RO"/>
          </a:p>
        </p:txBody>
      </p:sp>
      <p:sp>
        <p:nvSpPr>
          <p:cNvPr id="20500" name="Line 27"/>
          <p:cNvSpPr>
            <a:spLocks noChangeShapeType="1"/>
          </p:cNvSpPr>
          <p:nvPr/>
        </p:nvSpPr>
        <p:spPr bwMode="auto">
          <a:xfrm>
            <a:off x="685800" y="3200400"/>
            <a:ext cx="152400" cy="0"/>
          </a:xfrm>
          <a:prstGeom prst="line">
            <a:avLst/>
          </a:prstGeom>
          <a:noFill/>
          <a:ln w="9525" cmpd="sng">
            <a:solidFill>
              <a:schemeClr val="tx1"/>
            </a:solidFill>
            <a:round/>
            <a:headEnd/>
            <a:tailEnd type="triangle" w="med" len="med"/>
          </a:ln>
        </p:spPr>
        <p:txBody>
          <a:bodyPr/>
          <a:lstStyle/>
          <a:p>
            <a:endParaRPr lang="ro-RO"/>
          </a:p>
        </p:txBody>
      </p:sp>
      <p:sp>
        <p:nvSpPr>
          <p:cNvPr id="20501" name="Line 28"/>
          <p:cNvSpPr>
            <a:spLocks noChangeShapeType="1"/>
          </p:cNvSpPr>
          <p:nvPr/>
        </p:nvSpPr>
        <p:spPr bwMode="auto">
          <a:xfrm flipV="1">
            <a:off x="1981200" y="228600"/>
            <a:ext cx="304800" cy="1066800"/>
          </a:xfrm>
          <a:prstGeom prst="line">
            <a:avLst/>
          </a:prstGeom>
          <a:noFill/>
          <a:ln w="9525" cmpd="sng">
            <a:solidFill>
              <a:schemeClr val="tx1"/>
            </a:solidFill>
            <a:round/>
            <a:headEnd/>
            <a:tailEnd type="triangle" w="med" len="med"/>
          </a:ln>
        </p:spPr>
        <p:txBody>
          <a:bodyPr/>
          <a:lstStyle/>
          <a:p>
            <a:endParaRPr lang="ro-RO"/>
          </a:p>
        </p:txBody>
      </p:sp>
      <p:sp>
        <p:nvSpPr>
          <p:cNvPr id="20502" name="Line 34"/>
          <p:cNvSpPr>
            <a:spLocks noChangeShapeType="1"/>
          </p:cNvSpPr>
          <p:nvPr/>
        </p:nvSpPr>
        <p:spPr bwMode="auto">
          <a:xfrm flipV="1">
            <a:off x="1981200" y="3502025"/>
            <a:ext cx="287338" cy="1146175"/>
          </a:xfrm>
          <a:prstGeom prst="line">
            <a:avLst/>
          </a:prstGeom>
          <a:noFill/>
          <a:ln w="9525" cmpd="sng">
            <a:solidFill>
              <a:schemeClr val="tx1"/>
            </a:solidFill>
            <a:round/>
            <a:headEnd/>
            <a:tailEnd type="triangle" w="med" len="med"/>
          </a:ln>
        </p:spPr>
        <p:txBody>
          <a:bodyPr/>
          <a:lstStyle/>
          <a:p>
            <a:endParaRPr lang="ro-RO"/>
          </a:p>
        </p:txBody>
      </p:sp>
      <p:sp>
        <p:nvSpPr>
          <p:cNvPr id="20503" name="Line 36"/>
          <p:cNvSpPr>
            <a:spLocks noChangeShapeType="1"/>
          </p:cNvSpPr>
          <p:nvPr/>
        </p:nvSpPr>
        <p:spPr bwMode="auto">
          <a:xfrm>
            <a:off x="1981200" y="4648200"/>
            <a:ext cx="304800" cy="0"/>
          </a:xfrm>
          <a:prstGeom prst="line">
            <a:avLst/>
          </a:prstGeom>
          <a:noFill/>
          <a:ln w="9525" cmpd="sng">
            <a:solidFill>
              <a:schemeClr val="tx1"/>
            </a:solidFill>
            <a:round/>
            <a:headEnd/>
            <a:tailEnd type="triangle" w="med" len="med"/>
          </a:ln>
        </p:spPr>
        <p:txBody>
          <a:bodyPr/>
          <a:lstStyle/>
          <a:p>
            <a:endParaRPr lang="ro-RO"/>
          </a:p>
        </p:txBody>
      </p:sp>
      <p:sp>
        <p:nvSpPr>
          <p:cNvPr id="20504" name="Line 38"/>
          <p:cNvSpPr>
            <a:spLocks noChangeShapeType="1"/>
          </p:cNvSpPr>
          <p:nvPr/>
        </p:nvSpPr>
        <p:spPr bwMode="auto">
          <a:xfrm>
            <a:off x="1981200" y="4648200"/>
            <a:ext cx="358775" cy="941388"/>
          </a:xfrm>
          <a:prstGeom prst="line">
            <a:avLst/>
          </a:prstGeom>
          <a:noFill/>
          <a:ln w="9525" cmpd="sng">
            <a:solidFill>
              <a:schemeClr val="tx1"/>
            </a:solidFill>
            <a:round/>
            <a:headEnd/>
            <a:tailEnd type="triangle" w="med" len="med"/>
          </a:ln>
        </p:spPr>
        <p:txBody>
          <a:bodyPr/>
          <a:lstStyle/>
          <a:p>
            <a:endParaRPr lang="ro-RO"/>
          </a:p>
        </p:txBody>
      </p:sp>
      <p:sp>
        <p:nvSpPr>
          <p:cNvPr id="20505" name="Line 40"/>
          <p:cNvSpPr>
            <a:spLocks noChangeShapeType="1"/>
          </p:cNvSpPr>
          <p:nvPr/>
        </p:nvSpPr>
        <p:spPr bwMode="auto">
          <a:xfrm>
            <a:off x="1981200" y="4724400"/>
            <a:ext cx="304800" cy="1828800"/>
          </a:xfrm>
          <a:prstGeom prst="line">
            <a:avLst/>
          </a:prstGeom>
          <a:noFill/>
          <a:ln w="9525" cmpd="sng">
            <a:solidFill>
              <a:schemeClr val="tx1"/>
            </a:solidFill>
            <a:round/>
            <a:headEnd/>
            <a:tailEnd type="triangle" w="med" len="med"/>
          </a:ln>
        </p:spPr>
        <p:txBody>
          <a:bodyPr/>
          <a:lstStyle/>
          <a:p>
            <a:endParaRPr lang="ro-RO"/>
          </a:p>
        </p:txBody>
      </p:sp>
      <p:sp>
        <p:nvSpPr>
          <p:cNvPr id="20506" name="Line 39"/>
          <p:cNvSpPr>
            <a:spLocks noChangeShapeType="1"/>
          </p:cNvSpPr>
          <p:nvPr/>
        </p:nvSpPr>
        <p:spPr bwMode="auto">
          <a:xfrm>
            <a:off x="1979613" y="1412875"/>
            <a:ext cx="304800" cy="1439863"/>
          </a:xfrm>
          <a:prstGeom prst="line">
            <a:avLst/>
          </a:prstGeom>
          <a:noFill/>
          <a:ln w="9525" cap="flat" cmpd="sng">
            <a:solidFill>
              <a:schemeClr val="tx1"/>
            </a:solidFill>
            <a:bevel/>
            <a:headEnd/>
            <a:tailEnd type="triangle" w="med" len="med"/>
          </a:ln>
          <a:effectLst/>
        </p:spPr>
        <p:txBody>
          <a:bodyPr/>
          <a:lstStyle/>
          <a:p>
            <a:endParaRPr lang="ro-RO"/>
          </a:p>
        </p:txBody>
      </p:sp>
      <p:sp>
        <p:nvSpPr>
          <p:cNvPr id="20507" name="Line 39"/>
          <p:cNvSpPr>
            <a:spLocks noChangeShapeType="1"/>
          </p:cNvSpPr>
          <p:nvPr/>
        </p:nvSpPr>
        <p:spPr bwMode="auto">
          <a:xfrm flipV="1">
            <a:off x="1979613" y="909638"/>
            <a:ext cx="288925" cy="360362"/>
          </a:xfrm>
          <a:prstGeom prst="line">
            <a:avLst/>
          </a:prstGeom>
          <a:noFill/>
          <a:ln w="9525" cap="flat" cmpd="sng">
            <a:solidFill>
              <a:schemeClr val="tx1"/>
            </a:solidFill>
            <a:bevel/>
            <a:headEnd/>
            <a:tailEnd type="triangle" w="med" len="med"/>
          </a:ln>
          <a:effectLst/>
        </p:spPr>
        <p:txBody>
          <a:bodyPr/>
          <a:lstStyle/>
          <a:p>
            <a:endParaRPr lang="ro-RO"/>
          </a:p>
        </p:txBody>
      </p:sp>
      <p:sp>
        <p:nvSpPr>
          <p:cNvPr id="20508" name="Line 39"/>
          <p:cNvSpPr>
            <a:spLocks noChangeShapeType="1"/>
          </p:cNvSpPr>
          <p:nvPr/>
        </p:nvSpPr>
        <p:spPr bwMode="auto">
          <a:xfrm>
            <a:off x="1979613" y="1412875"/>
            <a:ext cx="288925" cy="649288"/>
          </a:xfrm>
          <a:prstGeom prst="line">
            <a:avLst/>
          </a:prstGeom>
          <a:noFill/>
          <a:ln w="9525" cap="flat" cmpd="sng">
            <a:solidFill>
              <a:schemeClr val="tx1"/>
            </a:solidFill>
            <a:bevel/>
            <a:headEnd/>
            <a:tailEnd type="triangle" w="med" len="med"/>
          </a:ln>
          <a:effectLst/>
        </p:spPr>
        <p:txBody>
          <a:bodyPr/>
          <a:lstStyle/>
          <a:p>
            <a:endParaRPr lang="ro-RO"/>
          </a:p>
        </p:txBody>
      </p:sp>
      <p:sp>
        <p:nvSpPr>
          <p:cNvPr id="20509" name="Line 39"/>
          <p:cNvSpPr>
            <a:spLocks noChangeShapeType="1"/>
          </p:cNvSpPr>
          <p:nvPr/>
        </p:nvSpPr>
        <p:spPr bwMode="auto">
          <a:xfrm>
            <a:off x="1979613" y="1341438"/>
            <a:ext cx="288925" cy="0"/>
          </a:xfrm>
          <a:prstGeom prst="line">
            <a:avLst/>
          </a:prstGeom>
          <a:noFill/>
          <a:ln w="9525" cap="flat" cmpd="sng">
            <a:solidFill>
              <a:schemeClr val="tx1"/>
            </a:solidFill>
            <a:bevel/>
            <a:headEnd/>
            <a:tailEnd type="triangle" w="med" len="med"/>
          </a:ln>
          <a:effectLst/>
        </p:spPr>
        <p:txBody>
          <a:bodyPr/>
          <a:lstStyle/>
          <a:p>
            <a:endParaRPr lang="ro-RO"/>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85750" y="357188"/>
            <a:ext cx="7772400" cy="576262"/>
          </a:xfrm>
        </p:spPr>
        <p:txBody>
          <a:bodyPr/>
          <a:lstStyle/>
          <a:p>
            <a:r>
              <a:rPr lang="ro-RO" altLang="en-US" sz="2400"/>
              <a:t/>
            </a:r>
            <a:br>
              <a:rPr lang="ro-RO" altLang="en-US" sz="2400"/>
            </a:br>
            <a:endParaRPr lang="ro-RO" altLang="en-US" sz="2400"/>
          </a:p>
        </p:txBody>
      </p:sp>
      <p:sp>
        <p:nvSpPr>
          <p:cNvPr id="21507" name="Rectangle 3"/>
          <p:cNvSpPr>
            <a:spLocks noGrp="1" noChangeArrowheads="1"/>
          </p:cNvSpPr>
          <p:nvPr>
            <p:ph type="body" idx="4294967295"/>
          </p:nvPr>
        </p:nvSpPr>
        <p:spPr>
          <a:xfrm>
            <a:off x="500063" y="838200"/>
            <a:ext cx="8491537" cy="5643563"/>
          </a:xfrm>
        </p:spPr>
        <p:txBody>
          <a:bodyPr/>
          <a:lstStyle/>
          <a:p>
            <a:pPr>
              <a:lnSpc>
                <a:spcPct val="80000"/>
              </a:lnSpc>
              <a:buFontTx/>
              <a:buNone/>
            </a:pPr>
            <a:r>
              <a:rPr lang="ro-RO" altLang="en-US" sz="1200"/>
              <a:t>	</a:t>
            </a:r>
          </a:p>
        </p:txBody>
      </p:sp>
      <p:sp>
        <p:nvSpPr>
          <p:cNvPr id="21508" name="Rectangle 5"/>
          <p:cNvSpPr>
            <a:spLocks noChangeArrowheads="1"/>
          </p:cNvSpPr>
          <p:nvPr/>
        </p:nvSpPr>
        <p:spPr bwMode="auto">
          <a:xfrm>
            <a:off x="900113" y="2492375"/>
            <a:ext cx="1071562" cy="1435100"/>
          </a:xfrm>
          <a:prstGeom prst="rect">
            <a:avLst/>
          </a:prstGeom>
          <a:solidFill>
            <a:schemeClr val="accent1"/>
          </a:solidFill>
          <a:ln w="25400" cmpd="sng">
            <a:solidFill>
              <a:srgbClr val="00956F"/>
            </a:solidFill>
            <a:miter lim="800000"/>
            <a:headEnd/>
            <a:tailEnd/>
          </a:ln>
        </p:spPr>
        <p:txBody>
          <a:bodyPr anchor="ctr"/>
          <a:lstStyle/>
          <a:p>
            <a:pPr algn="ctr"/>
            <a:endParaRPr lang="ro-RO" sz="2400">
              <a:solidFill>
                <a:srgbClr val="FFFFFF"/>
              </a:solidFill>
            </a:endParaRPr>
          </a:p>
        </p:txBody>
      </p:sp>
      <p:pic>
        <p:nvPicPr>
          <p:cNvPr id="21509" name="Picture 6" descr="fata%20cu%20rochita%20mov"/>
          <p:cNvPicPr>
            <a:picLocks noChangeAspect="1" noChangeArrowheads="1"/>
          </p:cNvPicPr>
          <p:nvPr/>
        </p:nvPicPr>
        <p:blipFill>
          <a:blip r:embed="rId2"/>
          <a:srcRect/>
          <a:stretch>
            <a:fillRect/>
          </a:stretch>
        </p:blipFill>
        <p:spPr bwMode="auto">
          <a:xfrm>
            <a:off x="971550" y="2636838"/>
            <a:ext cx="946150" cy="1152525"/>
          </a:xfrm>
          <a:prstGeom prst="rect">
            <a:avLst/>
          </a:prstGeom>
          <a:noFill/>
          <a:ln w="9525">
            <a:noFill/>
            <a:miter lim="800000"/>
            <a:headEnd/>
            <a:tailEnd/>
          </a:ln>
        </p:spPr>
      </p:pic>
      <p:sp>
        <p:nvSpPr>
          <p:cNvPr id="21510" name="Rectangle 7"/>
          <p:cNvSpPr>
            <a:spLocks noChangeArrowheads="1"/>
          </p:cNvSpPr>
          <p:nvPr/>
        </p:nvSpPr>
        <p:spPr bwMode="auto">
          <a:xfrm>
            <a:off x="828675" y="787400"/>
            <a:ext cx="1171575" cy="1419225"/>
          </a:xfrm>
          <a:prstGeom prst="rect">
            <a:avLst/>
          </a:prstGeom>
          <a:solidFill>
            <a:schemeClr val="accent1"/>
          </a:solidFill>
          <a:ln w="25400" cmpd="sng">
            <a:solidFill>
              <a:srgbClr val="00956F"/>
            </a:solidFill>
            <a:miter lim="800000"/>
            <a:headEnd/>
            <a:tailEnd/>
          </a:ln>
        </p:spPr>
        <p:txBody>
          <a:bodyPr anchor="ctr"/>
          <a:lstStyle/>
          <a:p>
            <a:pPr algn="ctr"/>
            <a:r>
              <a:rPr lang="ro-RO" dirty="0" smtClean="0"/>
              <a:t>P</a:t>
            </a:r>
            <a:r>
              <a:rPr lang="en-US" dirty="0" err="1" smtClean="0"/>
              <a:t>sychic</a:t>
            </a:r>
            <a:r>
              <a:rPr lang="en-US" dirty="0" smtClean="0"/>
              <a:t> point of view - Affective processes</a:t>
            </a:r>
            <a:endParaRPr lang="en-US" b="1" i="1" dirty="0"/>
          </a:p>
        </p:txBody>
      </p:sp>
      <p:sp>
        <p:nvSpPr>
          <p:cNvPr id="21511" name="Rectangle 8"/>
          <p:cNvSpPr>
            <a:spLocks noChangeArrowheads="1"/>
          </p:cNvSpPr>
          <p:nvPr/>
        </p:nvSpPr>
        <p:spPr bwMode="auto">
          <a:xfrm>
            <a:off x="857250" y="4357688"/>
            <a:ext cx="1143000" cy="1071562"/>
          </a:xfrm>
          <a:prstGeom prst="rect">
            <a:avLst/>
          </a:prstGeom>
          <a:solidFill>
            <a:schemeClr val="accent1"/>
          </a:solidFill>
          <a:ln w="25400" cmpd="sng">
            <a:solidFill>
              <a:srgbClr val="00956F"/>
            </a:solidFill>
            <a:miter lim="800000"/>
            <a:headEnd/>
            <a:tailEnd/>
          </a:ln>
        </p:spPr>
        <p:txBody>
          <a:bodyPr anchor="ctr"/>
          <a:lstStyle/>
          <a:p>
            <a:pPr algn="ctr"/>
            <a:r>
              <a:rPr lang="ro-RO" altLang="en-US" b="1" i="1" dirty="0" err="1"/>
              <a:t>Interpre</a:t>
            </a:r>
            <a:r>
              <a:rPr lang="en-US" b="1" i="1" dirty="0"/>
              <a:t>t</a:t>
            </a:r>
            <a:r>
              <a:rPr lang="ro-RO" altLang="en-US" b="1" i="1" dirty="0" err="1" smtClean="0"/>
              <a:t>ation</a:t>
            </a:r>
            <a:r>
              <a:rPr lang="ro-RO" altLang="en-US" b="1" i="1" dirty="0" smtClean="0"/>
              <a:t> of </a:t>
            </a:r>
            <a:r>
              <a:rPr lang="ro-RO" altLang="en-US" b="1" i="1" dirty="0" err="1" smtClean="0"/>
              <a:t>projective</a:t>
            </a:r>
            <a:r>
              <a:rPr lang="ro-RO" altLang="en-US" b="1" i="1" dirty="0" smtClean="0"/>
              <a:t> </a:t>
            </a:r>
            <a:r>
              <a:rPr lang="ro-RO" altLang="en-US" b="1" i="1" dirty="0" err="1" smtClean="0"/>
              <a:t>tests</a:t>
            </a:r>
            <a:endParaRPr lang="ro-RO" altLang="en-US" b="1" i="1" dirty="0"/>
          </a:p>
        </p:txBody>
      </p:sp>
      <p:sp>
        <p:nvSpPr>
          <p:cNvPr id="21512" name="Rectangle 11"/>
          <p:cNvSpPr>
            <a:spLocks noChangeArrowheads="1"/>
          </p:cNvSpPr>
          <p:nvPr/>
        </p:nvSpPr>
        <p:spPr bwMode="auto">
          <a:xfrm>
            <a:off x="2268538" y="333375"/>
            <a:ext cx="6553200" cy="2374900"/>
          </a:xfrm>
          <a:prstGeom prst="rect">
            <a:avLst/>
          </a:prstGeom>
          <a:solidFill>
            <a:srgbClr val="FFFF99">
              <a:alpha val="50000"/>
            </a:srgbClr>
          </a:solidFill>
          <a:ln w="25400" cmpd="sng">
            <a:solidFill>
              <a:srgbClr val="00956F"/>
            </a:solidFill>
            <a:miter lim="800000"/>
            <a:headEnd/>
            <a:tailEnd/>
          </a:ln>
        </p:spPr>
        <p:txBody>
          <a:bodyPr anchor="ctr"/>
          <a:lstStyle/>
          <a:p>
            <a:r>
              <a:rPr lang="en-US" sz="1400" b="1" dirty="0" smtClean="0"/>
              <a:t>Affectivity </a:t>
            </a:r>
            <a:r>
              <a:rPr lang="en-US" sz="1400" dirty="0" smtClean="0"/>
              <a:t>- shows mixed emotional disorder with anxiety-depressive elements and </a:t>
            </a:r>
            <a:r>
              <a:rPr lang="en-US" sz="1400" dirty="0" err="1" smtClean="0"/>
              <a:t>maladaptation</a:t>
            </a:r>
            <a:r>
              <a:rPr lang="en-US" sz="1400" dirty="0" smtClean="0"/>
              <a:t>, post-traumatic. It presents an increased emotional instability, low resistance to frustration, crying easily, being easily influenced. </a:t>
            </a:r>
            <a:endParaRPr lang="ro-RO" sz="1400" dirty="0" smtClean="0"/>
          </a:p>
          <a:p>
            <a:r>
              <a:rPr lang="en-US" sz="1400" dirty="0" smtClean="0"/>
              <a:t>There were identified states of anger or fear when faced with the memory of abuse or after exposure to sexual accusations. </a:t>
            </a:r>
            <a:endParaRPr lang="ro-RO" sz="1400" dirty="0" smtClean="0"/>
          </a:p>
          <a:p>
            <a:r>
              <a:rPr lang="en-US" sz="1400" dirty="0" smtClean="0"/>
              <a:t>Severe disturbance of mood or emotions (for example, had long and frequent periods of depression, irritability, anxiety). </a:t>
            </a:r>
            <a:endParaRPr lang="ro-RO" sz="1400" dirty="0" smtClean="0"/>
          </a:p>
          <a:p>
            <a:r>
              <a:rPr lang="en-US" sz="1400" dirty="0" smtClean="0"/>
              <a:t>Occurrence of regressive behaviors (for example, thumb sucking, baby language, enuresis). </a:t>
            </a:r>
            <a:endParaRPr lang="ro-RO" sz="1400" dirty="0" smtClean="0"/>
          </a:p>
          <a:p>
            <a:r>
              <a:rPr lang="en-US" sz="1400" dirty="0" smtClean="0"/>
              <a:t>Increased mistrust of others, manifested through social isolation and difficulty in maintaining close relationships.</a:t>
            </a:r>
            <a:endParaRPr lang="en-US" sz="1400" dirty="0"/>
          </a:p>
        </p:txBody>
      </p:sp>
      <p:sp>
        <p:nvSpPr>
          <p:cNvPr id="21513" name="Rectangle 15"/>
          <p:cNvSpPr>
            <a:spLocks noChangeArrowheads="1"/>
          </p:cNvSpPr>
          <p:nvPr/>
        </p:nvSpPr>
        <p:spPr bwMode="auto">
          <a:xfrm>
            <a:off x="2339975" y="2854325"/>
            <a:ext cx="6480175" cy="504825"/>
          </a:xfrm>
          <a:prstGeom prst="rect">
            <a:avLst/>
          </a:prstGeom>
          <a:solidFill>
            <a:srgbClr val="FFFF99">
              <a:alpha val="50000"/>
            </a:srgbClr>
          </a:solidFill>
          <a:ln w="25400" cmpd="sng">
            <a:solidFill>
              <a:srgbClr val="00956F"/>
            </a:solidFill>
            <a:miter lim="800000"/>
            <a:headEnd/>
            <a:tailEnd/>
          </a:ln>
        </p:spPr>
        <p:txBody>
          <a:bodyPr anchor="ctr"/>
          <a:lstStyle/>
          <a:p>
            <a:r>
              <a:rPr lang="en-US" sz="1400" b="1" dirty="0" smtClean="0"/>
              <a:t>Will and motivation: </a:t>
            </a:r>
            <a:r>
              <a:rPr lang="en-US" sz="1400" dirty="0" smtClean="0"/>
              <a:t>The level of will and motivation is high, it needs support / support during the accomplishment of the work tasks.</a:t>
            </a:r>
            <a:endParaRPr lang="en-US" sz="1400" dirty="0"/>
          </a:p>
        </p:txBody>
      </p:sp>
      <p:sp>
        <p:nvSpPr>
          <p:cNvPr id="21514" name="Rectangle 16"/>
          <p:cNvSpPr>
            <a:spLocks noChangeArrowheads="1"/>
          </p:cNvSpPr>
          <p:nvPr/>
        </p:nvSpPr>
        <p:spPr bwMode="auto">
          <a:xfrm>
            <a:off x="2339975" y="3429000"/>
            <a:ext cx="6480175" cy="725488"/>
          </a:xfrm>
          <a:prstGeom prst="rect">
            <a:avLst/>
          </a:prstGeom>
          <a:solidFill>
            <a:srgbClr val="FFFF99">
              <a:alpha val="50000"/>
            </a:srgbClr>
          </a:solidFill>
          <a:ln w="25400" cmpd="sng">
            <a:solidFill>
              <a:srgbClr val="00956F"/>
            </a:solidFill>
            <a:miter lim="800000"/>
            <a:headEnd/>
            <a:tailEnd/>
          </a:ln>
        </p:spPr>
        <p:txBody>
          <a:bodyPr anchor="ctr"/>
          <a:lstStyle/>
          <a:p>
            <a:r>
              <a:rPr lang="en-US" sz="1400" b="1" dirty="0" smtClean="0"/>
              <a:t>The level of psychosocial maturation: </a:t>
            </a:r>
            <a:r>
              <a:rPr lang="en-US" sz="1400" dirty="0" smtClean="0"/>
              <a:t>immaturity, low capacity for integration in society, low adaptability to the new environment, low self-image, interaction problems, development of age-appropriate sexual behavior.</a:t>
            </a:r>
            <a:endParaRPr lang="ro-RO" altLang="en-US" sz="1400" dirty="0"/>
          </a:p>
        </p:txBody>
      </p:sp>
      <p:sp>
        <p:nvSpPr>
          <p:cNvPr id="21515" name="Rectangle 17"/>
          <p:cNvSpPr>
            <a:spLocks noChangeArrowheads="1"/>
          </p:cNvSpPr>
          <p:nvPr/>
        </p:nvSpPr>
        <p:spPr bwMode="auto">
          <a:xfrm>
            <a:off x="214313" y="142875"/>
            <a:ext cx="428625" cy="6500813"/>
          </a:xfrm>
          <a:prstGeom prst="rect">
            <a:avLst/>
          </a:prstGeom>
          <a:solidFill>
            <a:schemeClr val="accent1"/>
          </a:solidFill>
          <a:ln w="25400" cmpd="sng">
            <a:solidFill>
              <a:srgbClr val="00956F"/>
            </a:solidFill>
            <a:miter lim="800000"/>
            <a:headEnd/>
            <a:tailEnd/>
          </a:ln>
        </p:spPr>
        <p:txBody>
          <a:bodyPr anchor="ctr"/>
          <a:lstStyle/>
          <a:p>
            <a:pPr algn="ctr"/>
            <a:r>
              <a:rPr lang="ro-RO" altLang="en-US" sz="1600" b="1" dirty="0"/>
              <a:t>C</a:t>
            </a:r>
          </a:p>
          <a:p>
            <a:pPr algn="ctr"/>
            <a:r>
              <a:rPr lang="ro-RO" altLang="en-US" sz="1600" dirty="0" smtClean="0"/>
              <a:t>H</a:t>
            </a:r>
          </a:p>
          <a:p>
            <a:pPr algn="ctr"/>
            <a:r>
              <a:rPr lang="ro-RO" altLang="en-US" sz="1600" dirty="0" smtClean="0"/>
              <a:t>I</a:t>
            </a:r>
          </a:p>
          <a:p>
            <a:pPr algn="ctr"/>
            <a:r>
              <a:rPr lang="ro-RO" altLang="en-US" sz="1600" dirty="0" smtClean="0"/>
              <a:t>L</a:t>
            </a:r>
          </a:p>
          <a:p>
            <a:pPr algn="ctr"/>
            <a:r>
              <a:rPr lang="ro-RO" altLang="en-US" sz="1600" dirty="0" smtClean="0"/>
              <a:t>D</a:t>
            </a:r>
          </a:p>
          <a:p>
            <a:pPr algn="ctr"/>
            <a:endParaRPr lang="ro-RO" altLang="en-US" sz="1600" dirty="0" smtClean="0"/>
          </a:p>
          <a:p>
            <a:pPr algn="ctr"/>
            <a:endParaRPr lang="ro-RO" altLang="en-US" sz="1600" dirty="0" smtClean="0"/>
          </a:p>
          <a:p>
            <a:pPr algn="ctr"/>
            <a:r>
              <a:rPr lang="ro-RO" altLang="en-US" sz="1600" dirty="0" smtClean="0"/>
              <a:t>C</a:t>
            </a:r>
          </a:p>
          <a:p>
            <a:pPr algn="ctr"/>
            <a:r>
              <a:rPr lang="ro-RO" altLang="en-US" sz="1600" dirty="0" smtClean="0"/>
              <a:t>H</a:t>
            </a:r>
          </a:p>
          <a:p>
            <a:pPr algn="ctr"/>
            <a:r>
              <a:rPr lang="ro-RO" altLang="en-US" sz="1600" dirty="0" smtClean="0"/>
              <a:t>A</a:t>
            </a:r>
          </a:p>
          <a:p>
            <a:pPr algn="ctr"/>
            <a:r>
              <a:rPr lang="ro-RO" altLang="en-US" sz="1600" dirty="0" smtClean="0"/>
              <a:t>R</a:t>
            </a:r>
          </a:p>
          <a:p>
            <a:pPr algn="ctr"/>
            <a:r>
              <a:rPr lang="ro-RO" altLang="en-US" sz="1600" dirty="0" smtClean="0"/>
              <a:t>A</a:t>
            </a:r>
          </a:p>
          <a:p>
            <a:pPr algn="ctr"/>
            <a:r>
              <a:rPr lang="ro-RO" altLang="en-US" sz="1600" dirty="0" smtClean="0"/>
              <a:t>C</a:t>
            </a:r>
          </a:p>
          <a:p>
            <a:pPr algn="ctr"/>
            <a:r>
              <a:rPr lang="ro-RO" altLang="en-US" sz="1600" dirty="0" smtClean="0"/>
              <a:t>T</a:t>
            </a:r>
          </a:p>
          <a:p>
            <a:pPr algn="ctr"/>
            <a:r>
              <a:rPr lang="ro-RO" altLang="en-US" sz="1600" dirty="0" smtClean="0"/>
              <a:t>E</a:t>
            </a:r>
          </a:p>
          <a:p>
            <a:pPr algn="ctr"/>
            <a:r>
              <a:rPr lang="ro-RO" altLang="en-US" sz="1600" dirty="0" smtClean="0"/>
              <a:t>R</a:t>
            </a:r>
          </a:p>
          <a:p>
            <a:pPr algn="ctr"/>
            <a:r>
              <a:rPr lang="ro-RO" altLang="en-US" sz="1600" dirty="0" smtClean="0"/>
              <a:t>I</a:t>
            </a:r>
          </a:p>
          <a:p>
            <a:pPr algn="ctr"/>
            <a:r>
              <a:rPr lang="ro-RO" altLang="en-US" sz="1600" dirty="0" smtClean="0"/>
              <a:t>S</a:t>
            </a:r>
          </a:p>
          <a:p>
            <a:pPr algn="ctr"/>
            <a:r>
              <a:rPr lang="ro-RO" altLang="en-US" sz="1600" dirty="0" smtClean="0"/>
              <a:t>A</a:t>
            </a:r>
          </a:p>
          <a:p>
            <a:pPr algn="ctr"/>
            <a:r>
              <a:rPr lang="ro-RO" altLang="en-US" sz="1600" dirty="0" smtClean="0"/>
              <a:t>T</a:t>
            </a:r>
          </a:p>
          <a:p>
            <a:pPr algn="ctr"/>
            <a:r>
              <a:rPr lang="ro-RO" altLang="en-US" sz="1600" dirty="0" smtClean="0"/>
              <a:t>I</a:t>
            </a:r>
          </a:p>
          <a:p>
            <a:pPr algn="ctr"/>
            <a:r>
              <a:rPr lang="ro-RO" altLang="en-US" sz="1600" dirty="0" smtClean="0"/>
              <a:t>O</a:t>
            </a:r>
          </a:p>
          <a:p>
            <a:pPr algn="ctr"/>
            <a:r>
              <a:rPr lang="ro-RO" altLang="en-US" sz="1600" dirty="0" smtClean="0"/>
              <a:t>N</a:t>
            </a:r>
            <a:endParaRPr lang="ro-RO" altLang="en-US" sz="1600" dirty="0"/>
          </a:p>
        </p:txBody>
      </p:sp>
      <p:sp>
        <p:nvSpPr>
          <p:cNvPr id="21516" name="Rectangle 22"/>
          <p:cNvSpPr>
            <a:spLocks noChangeArrowheads="1"/>
          </p:cNvSpPr>
          <p:nvPr/>
        </p:nvSpPr>
        <p:spPr bwMode="auto">
          <a:xfrm>
            <a:off x="2339975" y="4221163"/>
            <a:ext cx="6500813" cy="500062"/>
          </a:xfrm>
          <a:prstGeom prst="rect">
            <a:avLst/>
          </a:prstGeom>
          <a:solidFill>
            <a:srgbClr val="FFFF99">
              <a:alpha val="50000"/>
            </a:srgbClr>
          </a:solidFill>
          <a:ln w="25400" cmpd="sng">
            <a:solidFill>
              <a:srgbClr val="00956F"/>
            </a:solidFill>
            <a:miter lim="800000"/>
            <a:headEnd/>
            <a:tailEnd/>
          </a:ln>
        </p:spPr>
        <p:txBody>
          <a:bodyPr anchor="ctr"/>
          <a:lstStyle/>
          <a:p>
            <a:r>
              <a:rPr lang="en-US" sz="1400" b="1" dirty="0" smtClean="0"/>
              <a:t>The level of personal autonomy: </a:t>
            </a:r>
            <a:r>
              <a:rPr lang="en-US" sz="1400" dirty="0" err="1" smtClean="0"/>
              <a:t>ipresents</a:t>
            </a:r>
            <a:r>
              <a:rPr lang="en-US" sz="1400" dirty="0" smtClean="0"/>
              <a:t> age-appropriate self-care skills, which </a:t>
            </a:r>
            <a:r>
              <a:rPr lang="ro-RO" sz="1400" dirty="0" smtClean="0"/>
              <a:t> </a:t>
            </a:r>
            <a:r>
              <a:rPr lang="ro-RO" sz="1400" dirty="0" err="1" smtClean="0"/>
              <a:t>she</a:t>
            </a:r>
            <a:r>
              <a:rPr lang="en-US" sz="1400" dirty="0" smtClean="0"/>
              <a:t> </a:t>
            </a:r>
            <a:r>
              <a:rPr lang="en-US" sz="1400" dirty="0" err="1" smtClean="0"/>
              <a:t>practi</a:t>
            </a:r>
            <a:r>
              <a:rPr lang="ro-RO" sz="1400" dirty="0" smtClean="0"/>
              <a:t>s</a:t>
            </a:r>
            <a:r>
              <a:rPr lang="en-US" sz="1400" dirty="0" err="1" smtClean="0"/>
              <a:t>es</a:t>
            </a:r>
            <a:r>
              <a:rPr lang="en-US" sz="1400" dirty="0" smtClean="0"/>
              <a:t> in the center, following the limits of the personal space.</a:t>
            </a:r>
            <a:endParaRPr lang="ro-RO" altLang="en-US" sz="1400" dirty="0"/>
          </a:p>
        </p:txBody>
      </p:sp>
      <p:sp>
        <p:nvSpPr>
          <p:cNvPr id="21517" name="Rectangle 23"/>
          <p:cNvSpPr>
            <a:spLocks noChangeArrowheads="1"/>
          </p:cNvSpPr>
          <p:nvPr/>
        </p:nvSpPr>
        <p:spPr bwMode="auto">
          <a:xfrm>
            <a:off x="2286000" y="4876800"/>
            <a:ext cx="6535738" cy="568325"/>
          </a:xfrm>
          <a:prstGeom prst="rect">
            <a:avLst/>
          </a:prstGeom>
          <a:solidFill>
            <a:srgbClr val="FFFF99">
              <a:alpha val="50000"/>
            </a:srgbClr>
          </a:solidFill>
          <a:ln w="25400" cmpd="sng">
            <a:solidFill>
              <a:srgbClr val="00956F"/>
            </a:solidFill>
            <a:miter lim="800000"/>
            <a:headEnd/>
            <a:tailEnd/>
          </a:ln>
        </p:spPr>
        <p:txBody>
          <a:bodyPr anchor="ctr"/>
          <a:lstStyle/>
          <a:p>
            <a:r>
              <a:rPr lang="en-US" sz="1400" dirty="0" smtClean="0"/>
              <a:t>Initially, only the parents and one older brother appeared in the family drawing, which indicates that D. has not established a well-mapped place within the family in the mental plan</a:t>
            </a:r>
            <a:r>
              <a:rPr lang="ro-RO" sz="1400" dirty="0" smtClean="0"/>
              <a:t>.</a:t>
            </a:r>
            <a:r>
              <a:rPr lang="en-US" sz="1400" dirty="0" smtClean="0"/>
              <a:t>.</a:t>
            </a:r>
            <a:endParaRPr lang="en-US" sz="1400" dirty="0"/>
          </a:p>
        </p:txBody>
      </p:sp>
      <p:sp>
        <p:nvSpPr>
          <p:cNvPr id="21518" name="Rectangle 25"/>
          <p:cNvSpPr>
            <a:spLocks noChangeArrowheads="1"/>
          </p:cNvSpPr>
          <p:nvPr/>
        </p:nvSpPr>
        <p:spPr bwMode="auto">
          <a:xfrm>
            <a:off x="2286000" y="5518150"/>
            <a:ext cx="6572250" cy="654050"/>
          </a:xfrm>
          <a:prstGeom prst="rect">
            <a:avLst/>
          </a:prstGeom>
          <a:solidFill>
            <a:srgbClr val="FFFF99">
              <a:alpha val="50000"/>
            </a:srgbClr>
          </a:solidFill>
          <a:ln w="25400" cmpd="sng">
            <a:solidFill>
              <a:srgbClr val="00956F"/>
            </a:solidFill>
            <a:miter lim="800000"/>
            <a:headEnd/>
            <a:tailEnd/>
          </a:ln>
        </p:spPr>
        <p:txBody>
          <a:bodyPr anchor="ctr"/>
          <a:lstStyle/>
          <a:p>
            <a:r>
              <a:rPr lang="en-US" sz="1400" dirty="0" smtClean="0"/>
              <a:t>Supported by open questions and discussions, the girl is placed in the drawing, next to her mother, which may indicate a relationship of attachment of the child to the mother.</a:t>
            </a:r>
            <a:endParaRPr lang="ro-RO" altLang="en-US" sz="1400" dirty="0"/>
          </a:p>
        </p:txBody>
      </p:sp>
      <p:sp>
        <p:nvSpPr>
          <p:cNvPr id="21519" name="Rectangle 26"/>
          <p:cNvSpPr>
            <a:spLocks noChangeArrowheads="1"/>
          </p:cNvSpPr>
          <p:nvPr/>
        </p:nvSpPr>
        <p:spPr bwMode="auto">
          <a:xfrm>
            <a:off x="2268538" y="6237288"/>
            <a:ext cx="6572250" cy="571500"/>
          </a:xfrm>
          <a:prstGeom prst="rect">
            <a:avLst/>
          </a:prstGeom>
          <a:solidFill>
            <a:srgbClr val="FFFF99">
              <a:alpha val="50000"/>
            </a:srgbClr>
          </a:solidFill>
          <a:ln w="25400" cmpd="sng">
            <a:solidFill>
              <a:srgbClr val="00956F"/>
            </a:solidFill>
            <a:miter lim="800000"/>
            <a:headEnd/>
            <a:tailEnd/>
          </a:ln>
        </p:spPr>
        <p:txBody>
          <a:bodyPr anchor="ctr"/>
          <a:lstStyle/>
          <a:p>
            <a:r>
              <a:rPr lang="en-US" sz="1400" i="1" dirty="0" smtClean="0"/>
              <a:t>Projective tests and behavioral observations </a:t>
            </a:r>
            <a:r>
              <a:rPr lang="en-US" sz="1400" dirty="0" smtClean="0"/>
              <a:t>indicate a relationship of attachment of the child to both mother and brother, grandmother, sister, father and child. (</a:t>
            </a:r>
            <a:r>
              <a:rPr lang="en-US" sz="1400" dirty="0" err="1" smtClean="0"/>
              <a:t>Balan</a:t>
            </a:r>
            <a:r>
              <a:rPr lang="en-US" sz="1400" dirty="0" smtClean="0"/>
              <a:t>, 2016)</a:t>
            </a:r>
            <a:endParaRPr lang="ro-RO" altLang="en-US" sz="1400" dirty="0"/>
          </a:p>
        </p:txBody>
      </p:sp>
      <p:sp>
        <p:nvSpPr>
          <p:cNvPr id="21520" name="Line 27"/>
          <p:cNvSpPr>
            <a:spLocks noChangeShapeType="1"/>
          </p:cNvSpPr>
          <p:nvPr/>
        </p:nvSpPr>
        <p:spPr bwMode="auto">
          <a:xfrm>
            <a:off x="685800" y="3200400"/>
            <a:ext cx="152400" cy="0"/>
          </a:xfrm>
          <a:prstGeom prst="line">
            <a:avLst/>
          </a:prstGeom>
          <a:noFill/>
          <a:ln w="9525" cmpd="sng">
            <a:solidFill>
              <a:schemeClr val="tx1"/>
            </a:solidFill>
            <a:round/>
            <a:headEnd/>
            <a:tailEnd type="triangle" w="med" len="med"/>
          </a:ln>
        </p:spPr>
        <p:txBody>
          <a:bodyPr/>
          <a:lstStyle/>
          <a:p>
            <a:endParaRPr lang="ro-RO"/>
          </a:p>
        </p:txBody>
      </p:sp>
      <p:sp>
        <p:nvSpPr>
          <p:cNvPr id="21521" name="Line 34"/>
          <p:cNvSpPr>
            <a:spLocks noChangeShapeType="1"/>
          </p:cNvSpPr>
          <p:nvPr/>
        </p:nvSpPr>
        <p:spPr bwMode="auto">
          <a:xfrm>
            <a:off x="1979613" y="4652963"/>
            <a:ext cx="288925" cy="373062"/>
          </a:xfrm>
          <a:prstGeom prst="line">
            <a:avLst/>
          </a:prstGeom>
          <a:noFill/>
          <a:ln w="9525" cmpd="sng">
            <a:solidFill>
              <a:schemeClr val="tx1"/>
            </a:solidFill>
            <a:round/>
            <a:headEnd/>
            <a:tailEnd type="triangle" w="med" len="med"/>
          </a:ln>
        </p:spPr>
        <p:txBody>
          <a:bodyPr/>
          <a:lstStyle/>
          <a:p>
            <a:endParaRPr lang="ro-RO"/>
          </a:p>
        </p:txBody>
      </p:sp>
      <p:sp>
        <p:nvSpPr>
          <p:cNvPr id="21522" name="Line 39"/>
          <p:cNvSpPr>
            <a:spLocks noChangeShapeType="1"/>
          </p:cNvSpPr>
          <p:nvPr/>
        </p:nvSpPr>
        <p:spPr bwMode="auto">
          <a:xfrm>
            <a:off x="1981200" y="4648200"/>
            <a:ext cx="304800" cy="1295400"/>
          </a:xfrm>
          <a:prstGeom prst="line">
            <a:avLst/>
          </a:prstGeom>
          <a:noFill/>
          <a:ln w="9525" cmpd="sng">
            <a:solidFill>
              <a:schemeClr val="tx1"/>
            </a:solidFill>
            <a:round/>
            <a:headEnd/>
            <a:tailEnd type="triangle" w="med" len="med"/>
          </a:ln>
        </p:spPr>
        <p:txBody>
          <a:bodyPr/>
          <a:lstStyle/>
          <a:p>
            <a:endParaRPr lang="ro-RO"/>
          </a:p>
        </p:txBody>
      </p:sp>
      <p:sp>
        <p:nvSpPr>
          <p:cNvPr id="21523" name="Line 40"/>
          <p:cNvSpPr>
            <a:spLocks noChangeShapeType="1"/>
          </p:cNvSpPr>
          <p:nvPr/>
        </p:nvSpPr>
        <p:spPr bwMode="auto">
          <a:xfrm>
            <a:off x="1981200" y="4724400"/>
            <a:ext cx="304800" cy="1828800"/>
          </a:xfrm>
          <a:prstGeom prst="line">
            <a:avLst/>
          </a:prstGeom>
          <a:noFill/>
          <a:ln w="9525" cmpd="sng">
            <a:solidFill>
              <a:schemeClr val="tx1"/>
            </a:solidFill>
            <a:round/>
            <a:headEnd/>
            <a:tailEnd type="triangle" w="med" len="med"/>
          </a:ln>
        </p:spPr>
        <p:txBody>
          <a:bodyPr/>
          <a:lstStyle/>
          <a:p>
            <a:endParaRPr lang="ro-RO"/>
          </a:p>
        </p:txBody>
      </p:sp>
      <p:sp>
        <p:nvSpPr>
          <p:cNvPr id="21524" name="Line 34"/>
          <p:cNvSpPr>
            <a:spLocks noChangeShapeType="1"/>
          </p:cNvSpPr>
          <p:nvPr/>
        </p:nvSpPr>
        <p:spPr bwMode="auto">
          <a:xfrm>
            <a:off x="1981200" y="2206625"/>
            <a:ext cx="358775" cy="1438275"/>
          </a:xfrm>
          <a:prstGeom prst="line">
            <a:avLst/>
          </a:prstGeom>
          <a:noFill/>
          <a:ln w="9525" cap="flat" cmpd="sng">
            <a:solidFill>
              <a:schemeClr val="tx1"/>
            </a:solidFill>
            <a:bevel/>
            <a:headEnd/>
            <a:tailEnd type="triangle" w="med" len="med"/>
          </a:ln>
          <a:effectLst/>
        </p:spPr>
        <p:txBody>
          <a:bodyPr/>
          <a:lstStyle/>
          <a:p>
            <a:endParaRPr lang="ro-RO"/>
          </a:p>
        </p:txBody>
      </p:sp>
      <p:sp>
        <p:nvSpPr>
          <p:cNvPr id="21525" name="Line 34"/>
          <p:cNvSpPr>
            <a:spLocks noChangeShapeType="1"/>
          </p:cNvSpPr>
          <p:nvPr/>
        </p:nvSpPr>
        <p:spPr bwMode="auto">
          <a:xfrm>
            <a:off x="1981200" y="2062163"/>
            <a:ext cx="358775" cy="2376487"/>
          </a:xfrm>
          <a:prstGeom prst="line">
            <a:avLst/>
          </a:prstGeom>
          <a:noFill/>
          <a:ln w="9525" cap="flat" cmpd="sng">
            <a:solidFill>
              <a:schemeClr val="tx1"/>
            </a:solidFill>
            <a:miter lim="800000"/>
            <a:headEnd/>
            <a:tailEnd type="triangle" w="med" len="med"/>
          </a:ln>
          <a:effectLst/>
        </p:spPr>
        <p:txBody>
          <a:bodyPr/>
          <a:lstStyle/>
          <a:p>
            <a:endParaRPr lang="ro-RO"/>
          </a:p>
        </p:txBody>
      </p:sp>
      <p:sp>
        <p:nvSpPr>
          <p:cNvPr id="21526" name="Line 34"/>
          <p:cNvSpPr>
            <a:spLocks noChangeShapeType="1"/>
          </p:cNvSpPr>
          <p:nvPr/>
        </p:nvSpPr>
        <p:spPr bwMode="auto">
          <a:xfrm>
            <a:off x="1981200" y="2133600"/>
            <a:ext cx="358775" cy="935038"/>
          </a:xfrm>
          <a:prstGeom prst="line">
            <a:avLst/>
          </a:prstGeom>
          <a:noFill/>
          <a:ln w="9525" cap="flat" cmpd="sng">
            <a:solidFill>
              <a:schemeClr val="tx1"/>
            </a:solidFill>
            <a:miter lim="800000"/>
            <a:headEnd/>
            <a:tailEnd type="triangle" w="med" len="med"/>
          </a:ln>
          <a:effectLst/>
        </p:spPr>
        <p:txBody>
          <a:bodyPr/>
          <a:lstStyle/>
          <a:p>
            <a:endParaRPr lang="ro-RO"/>
          </a:p>
        </p:txBody>
      </p:sp>
      <p:sp>
        <p:nvSpPr>
          <p:cNvPr id="21527" name="Line 34"/>
          <p:cNvSpPr>
            <a:spLocks noChangeShapeType="1"/>
          </p:cNvSpPr>
          <p:nvPr/>
        </p:nvSpPr>
        <p:spPr bwMode="auto">
          <a:xfrm flipV="1">
            <a:off x="1979613" y="981075"/>
            <a:ext cx="288925" cy="863600"/>
          </a:xfrm>
          <a:prstGeom prst="line">
            <a:avLst/>
          </a:prstGeom>
          <a:noFill/>
          <a:ln w="9525" cap="flat" cmpd="sng">
            <a:solidFill>
              <a:schemeClr val="tx1"/>
            </a:solidFill>
            <a:miter lim="800000"/>
            <a:headEnd/>
            <a:tailEnd type="triangle" w="med" len="med"/>
          </a:ln>
          <a:effectLst/>
        </p:spPr>
        <p:txBody>
          <a:bodyPr/>
          <a:lstStyle/>
          <a:p>
            <a:endParaRPr lang="ro-RO"/>
          </a:p>
        </p:txBody>
      </p:sp>
      <p:sp>
        <p:nvSpPr>
          <p:cNvPr id="21528" name="Line 34"/>
          <p:cNvSpPr>
            <a:spLocks noChangeShapeType="1"/>
          </p:cNvSpPr>
          <p:nvPr/>
        </p:nvSpPr>
        <p:spPr bwMode="auto">
          <a:xfrm flipV="1">
            <a:off x="1187450" y="2205038"/>
            <a:ext cx="215900" cy="287337"/>
          </a:xfrm>
          <a:prstGeom prst="line">
            <a:avLst/>
          </a:prstGeom>
          <a:noFill/>
          <a:ln w="9525" cap="flat" cmpd="sng">
            <a:solidFill>
              <a:schemeClr val="tx1"/>
            </a:solidFill>
            <a:bevel/>
            <a:headEnd/>
            <a:tailEnd type="triangle" w="med" len="med"/>
          </a:ln>
          <a:effectLst/>
        </p:spPr>
        <p:txBody>
          <a:bodyPr/>
          <a:lstStyle/>
          <a:p>
            <a:endParaRPr lang="ro-RO"/>
          </a:p>
        </p:txBody>
      </p:sp>
      <p:sp>
        <p:nvSpPr>
          <p:cNvPr id="21529" name="Line 34"/>
          <p:cNvSpPr>
            <a:spLocks noChangeShapeType="1"/>
          </p:cNvSpPr>
          <p:nvPr/>
        </p:nvSpPr>
        <p:spPr bwMode="auto">
          <a:xfrm>
            <a:off x="1189038" y="3933825"/>
            <a:ext cx="287337" cy="431800"/>
          </a:xfrm>
          <a:prstGeom prst="line">
            <a:avLst/>
          </a:prstGeom>
          <a:noFill/>
          <a:ln w="9525" cap="flat" cmpd="sng">
            <a:solidFill>
              <a:schemeClr val="tx1"/>
            </a:solidFill>
            <a:miter lim="800000"/>
            <a:headEnd/>
            <a:tailEnd type="triangle" w="med" len="med"/>
          </a:ln>
          <a:effectLst/>
        </p:spPr>
        <p:txBody>
          <a:bodyPr/>
          <a:lstStyle/>
          <a:p>
            <a:endParaRPr lang="ro-R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828800"/>
          </a:xfrm>
        </p:spPr>
        <p:txBody>
          <a:bodyPr/>
          <a:lstStyle/>
          <a:p>
            <a:pPr algn="ctr"/>
            <a:r>
              <a:rPr lang="en-US" altLang="en-US" b="1" dirty="0" smtClean="0"/>
              <a:t/>
            </a:r>
            <a:br>
              <a:rPr lang="en-US" altLang="en-US" b="1" dirty="0" smtClean="0"/>
            </a:br>
            <a:r>
              <a:rPr lang="en-US" altLang="en-US" b="1" dirty="0" smtClean="0"/>
              <a:t/>
            </a:r>
            <a:br>
              <a:rPr lang="en-US" altLang="en-US" b="1" dirty="0" smtClean="0"/>
            </a:br>
            <a:r>
              <a:rPr lang="en-US" altLang="en-US" b="1" dirty="0" smtClean="0"/>
              <a:t/>
            </a:r>
            <a:br>
              <a:rPr lang="en-US" altLang="en-US" b="1" dirty="0" smtClean="0"/>
            </a:br>
            <a:r>
              <a:rPr lang="en-US" altLang="en-US" b="1" dirty="0" smtClean="0"/>
              <a:t>CHILD SEXUAL ABUSE</a:t>
            </a:r>
            <a:br>
              <a:rPr lang="en-US" altLang="en-US" b="1" dirty="0" smtClean="0"/>
            </a:br>
            <a:r>
              <a:rPr lang="en-US" altLang="en-US" b="1" dirty="0" smtClean="0"/>
              <a:t>- CASE STUDY -</a:t>
            </a:r>
            <a:r>
              <a:rPr lang="ro-RO" altLang="en-US" b="1" dirty="0" smtClean="0"/>
              <a:t/>
            </a:r>
            <a:br>
              <a:rPr lang="ro-RO" altLang="en-US" b="1" dirty="0" smtClean="0"/>
            </a:br>
            <a:endParaRPr lang="en-US" dirty="0"/>
          </a:p>
        </p:txBody>
      </p:sp>
      <p:sp>
        <p:nvSpPr>
          <p:cNvPr id="4" name="Rectangle 2"/>
          <p:cNvSpPr>
            <a:spLocks noGrp="1" noChangeArrowheads="1"/>
          </p:cNvSpPr>
          <p:nvPr>
            <p:ph idx="1"/>
          </p:nvPr>
        </p:nvSpPr>
        <p:spPr>
          <a:xfrm>
            <a:off x="5105400" y="4495800"/>
            <a:ext cx="3581400" cy="1631950"/>
          </a:xfrm>
        </p:spPr>
        <p:txBody>
          <a:bodyPr/>
          <a:lstStyle/>
          <a:p>
            <a:pPr algn="ctr">
              <a:lnSpc>
                <a:spcPct val="80000"/>
              </a:lnSpc>
              <a:spcBef>
                <a:spcPct val="40000"/>
              </a:spcBef>
              <a:buNone/>
            </a:pPr>
            <a:r>
              <a:rPr lang="ro-RO" altLang="en-US" sz="1600" b="1" dirty="0" smtClean="0"/>
              <a:t>Ionela-Cristina GLONŢ</a:t>
            </a:r>
          </a:p>
          <a:p>
            <a:pPr algn="ctr">
              <a:lnSpc>
                <a:spcPct val="80000"/>
              </a:lnSpc>
              <a:spcBef>
                <a:spcPct val="40000"/>
              </a:spcBef>
            </a:pPr>
            <a:endParaRPr lang="ro-RO" altLang="en-US" sz="1600" b="1" dirty="0" smtClean="0"/>
          </a:p>
          <a:p>
            <a:pPr algn="ctr">
              <a:lnSpc>
                <a:spcPct val="80000"/>
              </a:lnSpc>
              <a:spcBef>
                <a:spcPct val="40000"/>
              </a:spcBef>
              <a:buNone/>
            </a:pPr>
            <a:r>
              <a:rPr lang="ro-RO" altLang="en-US" sz="1600" b="1" dirty="0" smtClean="0"/>
              <a:t>Teacher, school councelor</a:t>
            </a:r>
          </a:p>
          <a:p>
            <a:pPr algn="ctr">
              <a:lnSpc>
                <a:spcPct val="80000"/>
              </a:lnSpc>
              <a:spcBef>
                <a:spcPct val="40000"/>
              </a:spcBef>
              <a:buNone/>
            </a:pPr>
            <a:r>
              <a:rPr lang="ro-RO" altLang="en-US" sz="1600" b="1" dirty="0" smtClean="0"/>
              <a:t>C.J.R.A.E. Vâlcea</a:t>
            </a:r>
          </a:p>
          <a:p>
            <a:pPr algn="ctr">
              <a:lnSpc>
                <a:spcPct val="80000"/>
              </a:lnSpc>
              <a:spcBef>
                <a:spcPct val="40000"/>
              </a:spcBef>
              <a:buNone/>
            </a:pPr>
            <a:r>
              <a:rPr lang="ro-RO" altLang="en-US" sz="1600" b="1" dirty="0" smtClean="0"/>
              <a:t> "Anton Pann“ Secondary School</a:t>
            </a:r>
          </a:p>
          <a:p>
            <a:pPr algn="ctr">
              <a:buNone/>
            </a:pPr>
            <a:endParaRPr lang="ro-RO" altLang="en-US"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333375"/>
            <a:ext cx="8229600" cy="582613"/>
          </a:xfrm>
        </p:spPr>
        <p:txBody>
          <a:bodyPr/>
          <a:lstStyle/>
          <a:p>
            <a:pPr algn="ctr"/>
            <a:r>
              <a:rPr lang="en-US" sz="2800" b="1" i="1" dirty="0" smtClean="0"/>
              <a:t>C</a:t>
            </a:r>
            <a:r>
              <a:rPr lang="ro-RO" sz="2800" b="1" i="1" dirty="0" err="1" smtClean="0"/>
              <a:t>hapter</a:t>
            </a:r>
            <a:r>
              <a:rPr lang="en-US" sz="2800" b="1" i="1" dirty="0" smtClean="0"/>
              <a:t> </a:t>
            </a:r>
            <a:r>
              <a:rPr lang="en-US" sz="2800" b="1" i="1" dirty="0"/>
              <a:t>6</a:t>
            </a:r>
            <a:r>
              <a:rPr lang="en-US" sz="2800" b="1" i="1" dirty="0" smtClean="0"/>
              <a:t>.</a:t>
            </a:r>
            <a:r>
              <a:rPr lang="en-US" sz="2800" dirty="0" smtClean="0"/>
              <a:t> Specific recommendations for the case studied. Action plan</a:t>
            </a:r>
            <a:r>
              <a:rPr lang="en-US" sz="2800" b="1" dirty="0" smtClean="0"/>
              <a:t> </a:t>
            </a:r>
            <a:endParaRPr lang="en-US" sz="2800" b="1" dirty="0"/>
          </a:p>
        </p:txBody>
      </p:sp>
      <p:sp>
        <p:nvSpPr>
          <p:cNvPr id="22531" name="Rectangle 3"/>
          <p:cNvSpPr>
            <a:spLocks noGrp="1" noChangeArrowheads="1"/>
          </p:cNvSpPr>
          <p:nvPr>
            <p:ph sz="half" idx="1"/>
          </p:nvPr>
        </p:nvSpPr>
        <p:spPr>
          <a:xfrm>
            <a:off x="250825" y="1268413"/>
            <a:ext cx="4608513" cy="5422900"/>
          </a:xfrm>
        </p:spPr>
        <p:txBody>
          <a:bodyPr/>
          <a:lstStyle/>
          <a:p>
            <a:pPr>
              <a:buFontTx/>
              <a:buNone/>
            </a:pPr>
            <a:r>
              <a:rPr lang="en-US" sz="1600" b="1" dirty="0" smtClean="0"/>
              <a:t>Specific interventions regarding sexual abuse</a:t>
            </a:r>
            <a:endParaRPr lang="ro-RO" sz="1600" b="1" dirty="0" smtClean="0"/>
          </a:p>
          <a:p>
            <a:pPr>
              <a:buFontTx/>
              <a:buNone/>
            </a:pPr>
            <a:endParaRPr lang="ro-RO" sz="1600" dirty="0" smtClean="0"/>
          </a:p>
          <a:p>
            <a:pPr>
              <a:buFontTx/>
              <a:buNone/>
            </a:pPr>
            <a:r>
              <a:rPr lang="en-US" sz="1600" dirty="0" smtClean="0"/>
              <a:t>  Individual counseling sessions in order to increase the level of self-confidence. Use of eye contact, active listening, unconditional acceptance, all of which contribute to stimulating self-confidence and ability to identify and verbalize feelings.</a:t>
            </a:r>
            <a:endParaRPr lang="ro-RO" sz="1600" dirty="0" smtClean="0"/>
          </a:p>
          <a:p>
            <a:pPr>
              <a:buFontTx/>
              <a:buNone/>
            </a:pPr>
            <a:r>
              <a:rPr lang="en-US" sz="1600" dirty="0" smtClean="0"/>
              <a:t>  Therapy sessions in order to encourage and support the </a:t>
            </a:r>
            <a:r>
              <a:rPr lang="ro-RO" sz="1600" dirty="0" err="1" smtClean="0"/>
              <a:t>girl</a:t>
            </a:r>
            <a:r>
              <a:rPr lang="ro-RO" sz="1600" dirty="0" smtClean="0"/>
              <a:t>,</a:t>
            </a:r>
            <a:r>
              <a:rPr lang="en-US" sz="1600" dirty="0" smtClean="0"/>
              <a:t> in order to express and clarify feelings related to sexual abuse and to give the child the opportunity to express and focus her feelings.</a:t>
            </a:r>
            <a:endParaRPr lang="ro-RO" sz="1600" dirty="0" smtClean="0"/>
          </a:p>
          <a:p>
            <a:pPr>
              <a:buFontTx/>
              <a:buNone/>
            </a:pPr>
            <a:r>
              <a:rPr lang="en-US" sz="1600" dirty="0" smtClean="0"/>
              <a:t>  Use of dolls with anatomical details to allow the child to verbalize and show how </a:t>
            </a:r>
            <a:r>
              <a:rPr lang="ro-RO" sz="1600" dirty="0" smtClean="0"/>
              <a:t>s</a:t>
            </a:r>
            <a:r>
              <a:rPr lang="en-US" sz="1600" dirty="0" smtClean="0"/>
              <a:t>he was abused</a:t>
            </a:r>
            <a:endParaRPr lang="ro-RO" sz="1600" dirty="0" smtClean="0"/>
          </a:p>
          <a:p>
            <a:pPr>
              <a:buFontTx/>
              <a:buNone/>
            </a:pPr>
            <a:r>
              <a:rPr lang="en-US" sz="1600" dirty="0" smtClean="0"/>
              <a:t>  Advise family members to set limits on family confidentiality.</a:t>
            </a:r>
            <a:endParaRPr lang="ro-RO" altLang="en-US" sz="1600" dirty="0"/>
          </a:p>
        </p:txBody>
      </p:sp>
      <p:sp>
        <p:nvSpPr>
          <p:cNvPr id="22532" name="Rectangle 4"/>
          <p:cNvSpPr>
            <a:spLocks noGrp="1" noChangeArrowheads="1"/>
          </p:cNvSpPr>
          <p:nvPr>
            <p:ph sz="quarter" idx="3"/>
          </p:nvPr>
        </p:nvSpPr>
        <p:spPr>
          <a:xfrm>
            <a:off x="4860925" y="3286125"/>
            <a:ext cx="4248150" cy="3384550"/>
          </a:xfrm>
        </p:spPr>
        <p:txBody>
          <a:bodyPr/>
          <a:lstStyle/>
          <a:p>
            <a:pPr>
              <a:buFontTx/>
              <a:buNone/>
            </a:pPr>
            <a:r>
              <a:rPr lang="en-US" sz="1600" dirty="0" smtClean="0"/>
              <a:t> Identification of all the ways in which the significant members of the family will support the child;</a:t>
            </a:r>
            <a:endParaRPr lang="ro-RO" sz="1600" dirty="0" smtClean="0"/>
          </a:p>
          <a:p>
            <a:pPr>
              <a:buFontTx/>
              <a:buNone/>
            </a:pPr>
            <a:r>
              <a:rPr lang="en-US" sz="1600" dirty="0" smtClean="0"/>
              <a:t>  Orientation to a support group, made up of children with similar experiences, to obtain support, to ensure that </a:t>
            </a:r>
            <a:r>
              <a:rPr lang="ro-RO" sz="1600" dirty="0" err="1" smtClean="0"/>
              <a:t>she</a:t>
            </a:r>
            <a:r>
              <a:rPr lang="en-US" sz="1600" dirty="0" smtClean="0"/>
              <a:t> is not the only one who has gone through what happened to h</a:t>
            </a:r>
            <a:r>
              <a:rPr lang="ro-RO" sz="1600" dirty="0" err="1" smtClean="0"/>
              <a:t>er</a:t>
            </a:r>
            <a:r>
              <a:rPr lang="en-US" sz="1600" dirty="0" smtClean="0"/>
              <a:t>;</a:t>
            </a:r>
            <a:endParaRPr lang="ro-RO" sz="1600" dirty="0" smtClean="0"/>
          </a:p>
          <a:p>
            <a:pPr>
              <a:buFontTx/>
              <a:buNone/>
            </a:pPr>
            <a:r>
              <a:rPr lang="en-US" sz="1600" dirty="0" smtClean="0"/>
              <a:t>  Psychological evaluation of the child and / or other family members to see if there are severe psychiatric disorders; (</a:t>
            </a:r>
            <a:r>
              <a:rPr lang="en-US" sz="1600" dirty="0" err="1" smtClean="0"/>
              <a:t>Balan</a:t>
            </a:r>
            <a:r>
              <a:rPr lang="en-US" sz="1600" dirty="0" smtClean="0"/>
              <a:t>, 2016)</a:t>
            </a:r>
            <a:endParaRPr lang="ro-RO" altLang="en-US" sz="1600" dirty="0"/>
          </a:p>
        </p:txBody>
      </p:sp>
      <p:pic>
        <p:nvPicPr>
          <p:cNvPr id="22533" name="Picture 5"/>
          <p:cNvPicPr>
            <a:picLocks noGrp="1" noChangeAspect="1" noChangeArrowheads="1"/>
          </p:cNvPicPr>
          <p:nvPr>
            <p:ph sz="quarter" idx="2"/>
          </p:nvPr>
        </p:nvPicPr>
        <p:blipFill>
          <a:blip r:embed="rId2"/>
          <a:srcRect/>
          <a:stretch>
            <a:fillRect/>
          </a:stretch>
        </p:blipFill>
        <p:spPr>
          <a:xfrm>
            <a:off x="5219700" y="1125538"/>
            <a:ext cx="3206750" cy="1944687"/>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r>
              <a:rPr lang="en-US" sz="3200" dirty="0" smtClean="0"/>
              <a:t>The objectives of the therapy</a:t>
            </a:r>
            <a:endParaRPr lang="en-US" sz="3200" b="1" dirty="0"/>
          </a:p>
        </p:txBody>
      </p:sp>
      <p:sp>
        <p:nvSpPr>
          <p:cNvPr id="23555" name="Rectangle 3"/>
          <p:cNvSpPr>
            <a:spLocks noGrp="1" noChangeArrowheads="1"/>
          </p:cNvSpPr>
          <p:nvPr>
            <p:ph sz="half" idx="1"/>
          </p:nvPr>
        </p:nvSpPr>
        <p:spPr>
          <a:xfrm>
            <a:off x="107950" y="981075"/>
            <a:ext cx="4387850" cy="5905500"/>
          </a:xfrm>
        </p:spPr>
        <p:txBody>
          <a:bodyPr/>
          <a:lstStyle/>
          <a:p>
            <a:pPr>
              <a:buFontTx/>
              <a:buNone/>
            </a:pPr>
            <a:r>
              <a:rPr lang="en-US" sz="1600" b="1" dirty="0" smtClean="0"/>
              <a:t>Short-term goals </a:t>
            </a:r>
            <a:endParaRPr lang="ro-RO" sz="1600" b="1" dirty="0" smtClean="0"/>
          </a:p>
          <a:p>
            <a:pPr>
              <a:buFont typeface="Arial" pitchFamily="34" charset="0"/>
              <a:buChar char="•"/>
            </a:pPr>
            <a:r>
              <a:rPr lang="en-US" sz="1600" dirty="0" smtClean="0"/>
              <a:t>Full description of the abuse, identifying the nature, frequency and duration of the abuse.</a:t>
            </a:r>
            <a:endParaRPr lang="ro-RO" sz="1600" dirty="0" smtClean="0"/>
          </a:p>
          <a:p>
            <a:pPr>
              <a:buFont typeface="Arial" pitchFamily="34" charset="0"/>
              <a:buChar char="•"/>
            </a:pPr>
            <a:r>
              <a:rPr lang="en-US" sz="1600" dirty="0" smtClean="0"/>
              <a:t> Identify and express feelings of abuse.</a:t>
            </a:r>
            <a:endParaRPr lang="ro-RO" sz="1600" dirty="0" smtClean="0"/>
          </a:p>
          <a:p>
            <a:pPr>
              <a:buFont typeface="Arial" pitchFamily="34" charset="0"/>
              <a:buChar char="•"/>
            </a:pPr>
            <a:r>
              <a:rPr lang="en-US" sz="1600" dirty="0" smtClean="0"/>
              <a:t>Giving up secrecy and informing important family members about abuse.</a:t>
            </a:r>
            <a:r>
              <a:rPr lang="ro-RO" sz="1600" dirty="0" smtClean="0"/>
              <a:t> </a:t>
            </a:r>
            <a:r>
              <a:rPr lang="en-US" sz="1600" dirty="0" smtClean="0"/>
              <a:t>Verbalize how sexual abuse has influenced the life of the victim.</a:t>
            </a:r>
            <a:endParaRPr lang="ro-RO" sz="1600" dirty="0" smtClean="0"/>
          </a:p>
          <a:p>
            <a:pPr>
              <a:buFont typeface="Arial" pitchFamily="34" charset="0"/>
              <a:buChar char="•"/>
            </a:pPr>
            <a:r>
              <a:rPr lang="en-US" sz="1600" dirty="0" smtClean="0"/>
              <a:t> Decrease feelings of shame or guilt and strengthen the belief in the innocence of the victim in relation to sexual abuse. </a:t>
            </a:r>
            <a:endParaRPr lang="ro-RO" sz="1600" dirty="0" smtClean="0"/>
          </a:p>
          <a:p>
            <a:pPr>
              <a:buFont typeface="Arial" pitchFamily="34" charset="0"/>
              <a:buChar char="•"/>
            </a:pPr>
            <a:r>
              <a:rPr lang="en-US" sz="1600" dirty="0" smtClean="0"/>
              <a:t>Stabilizing the emotional state. Support and acceptance from the family, improved socialization and increased number of friendship relationships. </a:t>
            </a:r>
            <a:endParaRPr lang="ro-RO" sz="1600" dirty="0" smtClean="0"/>
          </a:p>
          <a:p>
            <a:pPr>
              <a:buFont typeface="Arial" pitchFamily="34" charset="0"/>
              <a:buChar char="•"/>
            </a:pPr>
            <a:r>
              <a:rPr lang="en-US" sz="1600" dirty="0" smtClean="0"/>
              <a:t>Establishing and accepting the appropriate limits on privacy within the family.</a:t>
            </a:r>
            <a:endParaRPr lang="ro-RO" altLang="en-US" sz="1600" dirty="0"/>
          </a:p>
        </p:txBody>
      </p:sp>
      <p:sp>
        <p:nvSpPr>
          <p:cNvPr id="23556" name="Rectangle 4"/>
          <p:cNvSpPr>
            <a:spLocks noGrp="1" noChangeArrowheads="1"/>
          </p:cNvSpPr>
          <p:nvPr>
            <p:ph sz="half" idx="2"/>
          </p:nvPr>
        </p:nvSpPr>
        <p:spPr>
          <a:xfrm>
            <a:off x="4572000" y="908050"/>
            <a:ext cx="4465638" cy="5762625"/>
          </a:xfrm>
        </p:spPr>
        <p:txBody>
          <a:bodyPr/>
          <a:lstStyle/>
          <a:p>
            <a:pPr>
              <a:lnSpc>
                <a:spcPct val="80000"/>
              </a:lnSpc>
              <a:buFontTx/>
              <a:buNone/>
            </a:pPr>
            <a:r>
              <a:rPr lang="en-US" sz="1600" b="1" dirty="0" smtClean="0"/>
              <a:t>Long-term goals </a:t>
            </a:r>
            <a:endParaRPr lang="ro-RO" sz="1600" b="1" dirty="0" smtClean="0"/>
          </a:p>
          <a:p>
            <a:pPr>
              <a:lnSpc>
                <a:spcPct val="80000"/>
              </a:lnSpc>
              <a:buFontTx/>
              <a:buNone/>
            </a:pPr>
            <a:endParaRPr lang="ro-RO" sz="1600" b="1" dirty="0" smtClean="0"/>
          </a:p>
          <a:p>
            <a:pPr>
              <a:lnSpc>
                <a:spcPct val="80000"/>
              </a:lnSpc>
              <a:buFont typeface="Arial" pitchFamily="34" charset="0"/>
              <a:buChar char="•"/>
            </a:pPr>
            <a:r>
              <a:rPr lang="en-US" sz="1600" dirty="0" smtClean="0"/>
              <a:t>Stopping any sexual exploitation of children, understanding. </a:t>
            </a:r>
            <a:endParaRPr lang="ro-RO" sz="1600" dirty="0" smtClean="0"/>
          </a:p>
          <a:p>
            <a:pPr>
              <a:lnSpc>
                <a:spcPct val="80000"/>
              </a:lnSpc>
              <a:buFont typeface="Arial" pitchFamily="34" charset="0"/>
              <a:buChar char="•"/>
            </a:pPr>
            <a:r>
              <a:rPr lang="en-US" sz="1600" dirty="0" smtClean="0"/>
              <a:t>Control of emotions and behavior as a result of solving traumas related to sexual abuse. </a:t>
            </a:r>
            <a:endParaRPr lang="ro-RO" sz="1600" dirty="0" smtClean="0"/>
          </a:p>
          <a:p>
            <a:pPr>
              <a:lnSpc>
                <a:spcPct val="80000"/>
              </a:lnSpc>
              <a:buFont typeface="Arial" pitchFamily="34" charset="0"/>
              <a:buChar char="•"/>
            </a:pPr>
            <a:r>
              <a:rPr lang="en-US" sz="1600" dirty="0" smtClean="0"/>
              <a:t>The power of the ability to establish and maintain close interpersonal relationships.</a:t>
            </a:r>
            <a:endParaRPr lang="ro-RO" sz="1600" dirty="0" smtClean="0"/>
          </a:p>
          <a:p>
            <a:pPr>
              <a:lnSpc>
                <a:spcPct val="80000"/>
              </a:lnSpc>
              <a:buFont typeface="Arial" pitchFamily="34" charset="0"/>
              <a:buChar char="•"/>
            </a:pPr>
            <a:r>
              <a:rPr lang="en-US" sz="1600" dirty="0" smtClean="0"/>
              <a:t>Establishing appropriate family limits and general rules to minimize the possibility of future sexual abuse.</a:t>
            </a:r>
            <a:endParaRPr lang="ro-RO" sz="1600" dirty="0" smtClean="0"/>
          </a:p>
          <a:p>
            <a:pPr>
              <a:lnSpc>
                <a:spcPct val="80000"/>
              </a:lnSpc>
              <a:buFont typeface="Arial" pitchFamily="34" charset="0"/>
              <a:buChar char="•"/>
            </a:pPr>
            <a:r>
              <a:rPr lang="en-US" sz="1600" dirty="0" smtClean="0"/>
              <a:t> Obtaining healing within the family system, evidenced by the verbal expression of forgiveness, the desire to release and overcome the situation, eliminating denial from the girl and family, placing</a:t>
            </a:r>
            <a:r>
              <a:rPr lang="ro-RO" sz="1600" dirty="0" smtClean="0"/>
              <a:t> </a:t>
            </a:r>
            <a:r>
              <a:rPr lang="ro-RO" sz="1600" dirty="0" err="1" smtClean="0"/>
              <a:t>the</a:t>
            </a:r>
            <a:r>
              <a:rPr lang="en-US" sz="1600" dirty="0" smtClean="0"/>
              <a:t> responsibility</a:t>
            </a:r>
            <a:r>
              <a:rPr lang="ro-RO" sz="1600" dirty="0" smtClean="0"/>
              <a:t> for </a:t>
            </a:r>
            <a:r>
              <a:rPr lang="ro-RO" sz="1600" dirty="0" err="1" smtClean="0"/>
              <a:t>the</a:t>
            </a:r>
            <a:r>
              <a:rPr lang="ro-RO" sz="1600" dirty="0" smtClean="0"/>
              <a:t> </a:t>
            </a:r>
            <a:r>
              <a:rPr lang="ro-RO" sz="1600" dirty="0" err="1" smtClean="0"/>
              <a:t>abuse</a:t>
            </a:r>
            <a:r>
              <a:rPr lang="en-US" sz="1600" dirty="0" smtClean="0"/>
              <a:t> </a:t>
            </a:r>
            <a:r>
              <a:rPr lang="ro-RO" sz="1600" dirty="0" smtClean="0"/>
              <a:t>on </a:t>
            </a:r>
            <a:r>
              <a:rPr lang="en-US" sz="1600" dirty="0" smtClean="0"/>
              <a:t>the abuser and offering support to the victim. </a:t>
            </a:r>
            <a:endParaRPr lang="ro-RO" sz="1600" dirty="0" smtClean="0"/>
          </a:p>
          <a:p>
            <a:pPr>
              <a:lnSpc>
                <a:spcPct val="80000"/>
              </a:lnSpc>
              <a:buFont typeface="Arial" pitchFamily="34" charset="0"/>
              <a:buChar char="•"/>
            </a:pPr>
            <a:r>
              <a:rPr lang="en-US" sz="1600" dirty="0" smtClean="0"/>
              <a:t>Building self-esteem and self-confidence by displaying an increased number of positive traits about herself and a wider participation in extracurricular activities (</a:t>
            </a:r>
            <a:r>
              <a:rPr lang="en-US" sz="1600" dirty="0" err="1" smtClean="0"/>
              <a:t>Balan</a:t>
            </a:r>
            <a:r>
              <a:rPr lang="en-US" sz="1600" dirty="0" smtClean="0"/>
              <a:t>, 2016</a:t>
            </a:r>
            <a:r>
              <a:rPr lang="en-US" sz="1800" dirty="0" smtClean="0"/>
              <a:t>)</a:t>
            </a:r>
            <a:endParaRPr lang="ro-RO" alt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362200" y="1066800"/>
            <a:ext cx="4572000" cy="5706177"/>
          </a:xfrm>
          <a:prstGeom prst="rect">
            <a:avLst/>
          </a:prstGeom>
          <a:noFill/>
          <a:ln w="9525">
            <a:noFill/>
            <a:miter lim="800000"/>
            <a:headEnd/>
            <a:tailEnd/>
          </a:ln>
        </p:spPr>
        <p:txBody>
          <a:bodyPr>
            <a:spAutoFit/>
          </a:bodyPr>
          <a:lstStyle/>
          <a:p>
            <a:pPr algn="ctr">
              <a:lnSpc>
                <a:spcPct val="80000"/>
              </a:lnSpc>
              <a:spcBef>
                <a:spcPct val="100000"/>
              </a:spcBef>
            </a:pPr>
            <a:endParaRPr lang="en-US" sz="2400" b="1" i="1" dirty="0"/>
          </a:p>
          <a:p>
            <a:pPr algn="ctr">
              <a:lnSpc>
                <a:spcPct val="80000"/>
              </a:lnSpc>
              <a:spcBef>
                <a:spcPct val="80000"/>
              </a:spcBef>
            </a:pPr>
            <a:r>
              <a:rPr lang="ro-RO" sz="2400" b="1" i="1" dirty="0" err="1" smtClean="0"/>
              <a:t>Psychological</a:t>
            </a:r>
            <a:r>
              <a:rPr lang="ro-RO" sz="2400" b="1" i="1" dirty="0" smtClean="0"/>
              <a:t> </a:t>
            </a:r>
            <a:r>
              <a:rPr lang="ro-RO" sz="2400" b="1" i="1" dirty="0" err="1" smtClean="0"/>
              <a:t>evaluation</a:t>
            </a:r>
            <a:endParaRPr lang="en-US" sz="2400" b="1" i="1" dirty="0"/>
          </a:p>
          <a:p>
            <a:pPr algn="ctr">
              <a:lnSpc>
                <a:spcPct val="80000"/>
              </a:lnSpc>
              <a:spcBef>
                <a:spcPct val="80000"/>
              </a:spcBef>
            </a:pPr>
            <a:r>
              <a:rPr lang="ro-RO" sz="2400" b="1" i="1" dirty="0" smtClean="0"/>
              <a:t>Individual </a:t>
            </a:r>
            <a:r>
              <a:rPr lang="ro-RO" sz="2400" b="1" i="1" dirty="0" err="1" smtClean="0"/>
              <a:t>counseling</a:t>
            </a:r>
            <a:endParaRPr lang="en-US" sz="2400" b="1" i="1" dirty="0"/>
          </a:p>
          <a:p>
            <a:pPr algn="ctr">
              <a:lnSpc>
                <a:spcPct val="80000"/>
              </a:lnSpc>
              <a:spcBef>
                <a:spcPct val="80000"/>
              </a:spcBef>
            </a:pPr>
            <a:r>
              <a:rPr lang="ro-RO" sz="2400" b="1" i="1" dirty="0" smtClean="0"/>
              <a:t>Group </a:t>
            </a:r>
            <a:r>
              <a:rPr lang="ro-RO" sz="2400" b="1" i="1" dirty="0" err="1" smtClean="0"/>
              <a:t>counseling</a:t>
            </a:r>
            <a:endParaRPr lang="en-US" sz="2400" b="1" i="1" dirty="0"/>
          </a:p>
          <a:p>
            <a:pPr algn="ctr">
              <a:lnSpc>
                <a:spcPct val="80000"/>
              </a:lnSpc>
              <a:spcBef>
                <a:spcPct val="80000"/>
              </a:spcBef>
            </a:pPr>
            <a:r>
              <a:rPr lang="en-US" sz="2400" b="1" i="1" dirty="0" smtClean="0"/>
              <a:t>Ps</a:t>
            </a:r>
            <a:r>
              <a:rPr lang="ro-RO" sz="2400" b="1" i="1" dirty="0" err="1" smtClean="0"/>
              <a:t>ychotherapy</a:t>
            </a:r>
            <a:endParaRPr lang="en-US" sz="2400" b="1" i="1" dirty="0"/>
          </a:p>
          <a:p>
            <a:pPr algn="ctr">
              <a:lnSpc>
                <a:spcPct val="80000"/>
              </a:lnSpc>
              <a:spcBef>
                <a:spcPct val="80000"/>
              </a:spcBef>
            </a:pPr>
            <a:r>
              <a:rPr lang="en-US" sz="2400" b="1" i="1" dirty="0" err="1" smtClean="0"/>
              <a:t>Ludot</a:t>
            </a:r>
            <a:r>
              <a:rPr lang="ro-RO" sz="2400" b="1" i="1" dirty="0" err="1" smtClean="0"/>
              <a:t>herapy</a:t>
            </a:r>
            <a:r>
              <a:rPr lang="en-US" sz="2400" b="1" i="1" dirty="0" smtClean="0"/>
              <a:t> </a:t>
            </a:r>
            <a:endParaRPr lang="en-US" sz="2400" b="1" i="1" dirty="0"/>
          </a:p>
          <a:p>
            <a:pPr algn="ctr">
              <a:lnSpc>
                <a:spcPct val="80000"/>
              </a:lnSpc>
              <a:spcBef>
                <a:spcPct val="80000"/>
              </a:spcBef>
            </a:pPr>
            <a:r>
              <a:rPr lang="ro-RO" sz="2400" b="1" i="1" dirty="0" err="1" smtClean="0"/>
              <a:t>Support</a:t>
            </a:r>
            <a:r>
              <a:rPr lang="ro-RO" sz="2400" b="1" i="1" dirty="0" smtClean="0"/>
              <a:t> </a:t>
            </a:r>
            <a:r>
              <a:rPr lang="ro-RO" sz="2400" b="1" i="1" dirty="0" err="1" smtClean="0"/>
              <a:t>group</a:t>
            </a:r>
            <a:endParaRPr lang="en-US" sz="2400" b="1" i="1" dirty="0"/>
          </a:p>
          <a:p>
            <a:pPr algn="ctr">
              <a:lnSpc>
                <a:spcPct val="80000"/>
              </a:lnSpc>
              <a:spcBef>
                <a:spcPct val="80000"/>
              </a:spcBef>
            </a:pPr>
            <a:r>
              <a:rPr lang="en-US" sz="2400" b="1" i="1" dirty="0" smtClean="0"/>
              <a:t>Social</a:t>
            </a:r>
            <a:r>
              <a:rPr lang="ro-RO" sz="2400" b="1" i="1" dirty="0" err="1" smtClean="0"/>
              <a:t>ising</a:t>
            </a:r>
            <a:r>
              <a:rPr lang="en-US" sz="2400" b="1" i="1" dirty="0" smtClean="0"/>
              <a:t> </a:t>
            </a:r>
            <a:endParaRPr lang="en-US" sz="2400" b="1" i="1" dirty="0"/>
          </a:p>
          <a:p>
            <a:pPr algn="ctr">
              <a:lnSpc>
                <a:spcPct val="80000"/>
              </a:lnSpc>
              <a:spcBef>
                <a:spcPct val="80000"/>
              </a:spcBef>
            </a:pPr>
            <a:r>
              <a:rPr lang="ro-RO" sz="2400" b="1" i="1" dirty="0" err="1" smtClean="0"/>
              <a:t>Family</a:t>
            </a:r>
            <a:r>
              <a:rPr lang="ro-RO" sz="2400" b="1" i="1" dirty="0" smtClean="0"/>
              <a:t> </a:t>
            </a:r>
            <a:r>
              <a:rPr lang="ro-RO" sz="2400" b="1" i="1" dirty="0" err="1" smtClean="0"/>
              <a:t>support</a:t>
            </a:r>
            <a:endParaRPr lang="en-US" sz="2400" b="1" i="1" dirty="0"/>
          </a:p>
          <a:p>
            <a:pPr algn="ctr">
              <a:lnSpc>
                <a:spcPct val="80000"/>
              </a:lnSpc>
              <a:spcBef>
                <a:spcPct val="80000"/>
              </a:spcBef>
            </a:pPr>
            <a:r>
              <a:rPr lang="ro-RO" altLang="en-US" sz="2400" b="1" i="1" dirty="0" err="1" smtClean="0"/>
              <a:t>Incresing</a:t>
            </a:r>
            <a:r>
              <a:rPr lang="ro-RO" altLang="en-US" sz="2400" b="1" i="1" dirty="0" smtClean="0"/>
              <a:t> </a:t>
            </a:r>
            <a:r>
              <a:rPr lang="ro-RO" altLang="en-US" sz="2400" b="1" i="1" dirty="0" err="1" smtClean="0"/>
              <a:t>safety</a:t>
            </a:r>
            <a:r>
              <a:rPr lang="ro-RO" altLang="en-US" sz="2400" b="1" i="1" dirty="0" smtClean="0"/>
              <a:t>/</a:t>
            </a:r>
            <a:r>
              <a:rPr lang="ro-RO" altLang="en-US" sz="2400" b="1" i="1" dirty="0" err="1" smtClean="0"/>
              <a:t>security</a:t>
            </a:r>
            <a:r>
              <a:rPr lang="ro-RO" altLang="en-US" sz="2400" b="1" i="1" dirty="0" smtClean="0"/>
              <a:t> </a:t>
            </a:r>
            <a:r>
              <a:rPr lang="ro-RO" altLang="en-US" sz="2400" b="1" i="1" dirty="0" err="1" smtClean="0"/>
              <a:t>feelings</a:t>
            </a:r>
            <a:endParaRPr lang="ro-RO" altLang="en-US" sz="2400" b="1" i="1" dirty="0"/>
          </a:p>
        </p:txBody>
      </p:sp>
      <p:sp>
        <p:nvSpPr>
          <p:cNvPr id="24579" name="Rectangle 2"/>
          <p:cNvSpPr>
            <a:spLocks noChangeArrowheads="1"/>
          </p:cNvSpPr>
          <p:nvPr/>
        </p:nvSpPr>
        <p:spPr bwMode="auto">
          <a:xfrm>
            <a:off x="685800" y="609600"/>
            <a:ext cx="7772400" cy="609600"/>
          </a:xfrm>
          <a:prstGeom prst="rect">
            <a:avLst/>
          </a:prstGeom>
          <a:noFill/>
          <a:ln w="9525">
            <a:noFill/>
            <a:miter lim="800000"/>
            <a:headEnd/>
            <a:tailEnd/>
          </a:ln>
        </p:spPr>
        <p:txBody>
          <a:bodyPr anchor="ctr"/>
          <a:lstStyle/>
          <a:p>
            <a:pPr algn="ctr"/>
            <a:endParaRPr lang="en-US" sz="4000" i="1" dirty="0">
              <a:solidFill>
                <a:schemeClr val="tx2"/>
              </a:solidFill>
            </a:endParaRPr>
          </a:p>
          <a:p>
            <a:pPr algn="ctr"/>
            <a:r>
              <a:rPr lang="en-US" sz="4000" b="1" i="1" dirty="0" err="1" smtClean="0">
                <a:solidFill>
                  <a:schemeClr val="tx2"/>
                </a:solidFill>
              </a:rPr>
              <a:t>Recom</a:t>
            </a:r>
            <a:r>
              <a:rPr lang="ro-RO" sz="4000" b="1" i="1" dirty="0" err="1" smtClean="0">
                <a:solidFill>
                  <a:schemeClr val="tx2"/>
                </a:solidFill>
              </a:rPr>
              <a:t>mendations</a:t>
            </a:r>
            <a:r>
              <a:rPr lang="en-US" sz="4000" b="1" i="1" dirty="0" smtClean="0">
                <a:solidFill>
                  <a:schemeClr val="tx2"/>
                </a:solidFill>
              </a:rPr>
              <a:t> </a:t>
            </a:r>
            <a:r>
              <a:rPr lang="ro-RO" altLang="en-US" sz="4000" dirty="0">
                <a:solidFill>
                  <a:schemeClr val="tx2"/>
                </a:solidFill>
              </a:rPr>
              <a:t/>
            </a:r>
            <a:br>
              <a:rPr lang="ro-RO" altLang="en-US" sz="4000" dirty="0">
                <a:solidFill>
                  <a:schemeClr val="tx2"/>
                </a:solidFill>
              </a:rPr>
            </a:br>
            <a:endParaRPr lang="ro-RO" altLang="en-US" sz="4000" dirty="0">
              <a:solidFill>
                <a:schemeClr val="tx2"/>
              </a:solidFill>
            </a:endParaRPr>
          </a:p>
        </p:txBody>
      </p:sp>
      <p:pic>
        <p:nvPicPr>
          <p:cNvPr id="24580" name="Picture 4" descr="titta"/>
          <p:cNvPicPr>
            <a:picLocks noChangeAspect="1" noChangeArrowheads="1"/>
          </p:cNvPicPr>
          <p:nvPr/>
        </p:nvPicPr>
        <p:blipFill>
          <a:blip r:embed="rId2"/>
          <a:srcRect/>
          <a:stretch>
            <a:fillRect/>
          </a:stretch>
        </p:blipFill>
        <p:spPr bwMode="auto">
          <a:xfrm>
            <a:off x="7239000" y="990600"/>
            <a:ext cx="1447800" cy="1444625"/>
          </a:xfrm>
          <a:prstGeom prst="rect">
            <a:avLst/>
          </a:prstGeom>
          <a:noFill/>
          <a:ln w="9525">
            <a:noFill/>
            <a:miter lim="800000"/>
            <a:headEnd/>
            <a:tailEnd/>
          </a:ln>
        </p:spPr>
      </p:pic>
      <p:pic>
        <p:nvPicPr>
          <p:cNvPr id="24581" name="Picture 5" descr="skolsit3"/>
          <p:cNvPicPr>
            <a:picLocks noChangeAspect="1" noChangeArrowheads="1"/>
          </p:cNvPicPr>
          <p:nvPr/>
        </p:nvPicPr>
        <p:blipFill>
          <a:blip r:embed="rId3"/>
          <a:srcRect/>
          <a:stretch>
            <a:fillRect/>
          </a:stretch>
        </p:blipFill>
        <p:spPr bwMode="auto">
          <a:xfrm>
            <a:off x="457200" y="838200"/>
            <a:ext cx="1524000" cy="1524000"/>
          </a:xfrm>
          <a:prstGeom prst="rect">
            <a:avLst/>
          </a:prstGeom>
          <a:noFill/>
          <a:ln w="9525">
            <a:noFill/>
            <a:miter lim="800000"/>
            <a:headEnd/>
            <a:tailEnd/>
          </a:ln>
        </p:spPr>
      </p:pic>
      <p:pic>
        <p:nvPicPr>
          <p:cNvPr id="24582" name="Picture 6" descr="rast"/>
          <p:cNvPicPr>
            <a:picLocks noChangeAspect="1" noChangeArrowheads="1"/>
          </p:cNvPicPr>
          <p:nvPr/>
        </p:nvPicPr>
        <p:blipFill>
          <a:blip r:embed="rId4"/>
          <a:srcRect/>
          <a:stretch>
            <a:fillRect/>
          </a:stretch>
        </p:blipFill>
        <p:spPr bwMode="auto">
          <a:xfrm>
            <a:off x="7162800" y="2514600"/>
            <a:ext cx="1524000" cy="1524000"/>
          </a:xfrm>
          <a:prstGeom prst="rect">
            <a:avLst/>
          </a:prstGeom>
          <a:noFill/>
          <a:ln w="9525">
            <a:noFill/>
            <a:miter lim="800000"/>
            <a:headEnd/>
            <a:tailEnd/>
          </a:ln>
        </p:spPr>
      </p:pic>
      <p:pic>
        <p:nvPicPr>
          <p:cNvPr id="24583" name="Picture 7" descr="spelspel"/>
          <p:cNvPicPr>
            <a:picLocks noChangeAspect="1" noChangeArrowheads="1"/>
          </p:cNvPicPr>
          <p:nvPr/>
        </p:nvPicPr>
        <p:blipFill>
          <a:blip r:embed="rId5"/>
          <a:srcRect/>
          <a:stretch>
            <a:fillRect/>
          </a:stretch>
        </p:blipFill>
        <p:spPr bwMode="auto">
          <a:xfrm>
            <a:off x="381000" y="2514600"/>
            <a:ext cx="1676400" cy="1673225"/>
          </a:xfrm>
          <a:prstGeom prst="rect">
            <a:avLst/>
          </a:prstGeom>
          <a:noFill/>
          <a:ln w="9525">
            <a:noFill/>
            <a:miter lim="800000"/>
            <a:headEnd/>
            <a:tailEnd/>
          </a:ln>
        </p:spPr>
      </p:pic>
      <p:pic>
        <p:nvPicPr>
          <p:cNvPr id="24584" name="Picture 8" descr="educatoarea%20cintind"/>
          <p:cNvPicPr>
            <a:picLocks noChangeAspect="1" noChangeArrowheads="1"/>
          </p:cNvPicPr>
          <p:nvPr/>
        </p:nvPicPr>
        <p:blipFill>
          <a:blip r:embed="rId6"/>
          <a:srcRect/>
          <a:stretch>
            <a:fillRect/>
          </a:stretch>
        </p:blipFill>
        <p:spPr bwMode="auto">
          <a:xfrm>
            <a:off x="304800" y="4343400"/>
            <a:ext cx="1524000" cy="1520825"/>
          </a:xfrm>
          <a:prstGeom prst="rect">
            <a:avLst/>
          </a:prstGeom>
          <a:noFill/>
          <a:ln w="9525">
            <a:noFill/>
            <a:miter lim="800000"/>
            <a:headEnd/>
            <a:tailEnd/>
          </a:ln>
        </p:spPr>
      </p:pic>
      <p:pic>
        <p:nvPicPr>
          <p:cNvPr id="24585" name="Picture 9" descr="promenada"/>
          <p:cNvPicPr>
            <a:picLocks noChangeAspect="1" noChangeArrowheads="1"/>
          </p:cNvPicPr>
          <p:nvPr/>
        </p:nvPicPr>
        <p:blipFill>
          <a:blip r:embed="rId7"/>
          <a:srcRect/>
          <a:stretch>
            <a:fillRect/>
          </a:stretch>
        </p:blipFill>
        <p:spPr bwMode="auto">
          <a:xfrm>
            <a:off x="7162800" y="4267200"/>
            <a:ext cx="1447800" cy="1447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333375"/>
            <a:ext cx="8362950" cy="1077913"/>
          </a:xfrm>
        </p:spPr>
        <p:txBody>
          <a:bodyPr/>
          <a:lstStyle/>
          <a:p>
            <a:pPr algn="ctr"/>
            <a:r>
              <a:rPr lang="en-US" sz="2800" b="1" i="1" dirty="0" smtClean="0"/>
              <a:t>C</a:t>
            </a:r>
            <a:r>
              <a:rPr lang="ro-RO" sz="2800" b="1" i="1" dirty="0" err="1" smtClean="0"/>
              <a:t>hapter</a:t>
            </a:r>
            <a:r>
              <a:rPr lang="en-US" sz="2800" b="1" i="1" dirty="0" smtClean="0"/>
              <a:t> </a:t>
            </a:r>
            <a:r>
              <a:rPr lang="en-US" sz="2800" b="1" i="1" dirty="0"/>
              <a:t>7. </a:t>
            </a:r>
            <a:r>
              <a:rPr lang="ro-RO" sz="2800" b="1" i="1" dirty="0" err="1" smtClean="0"/>
              <a:t>Research</a:t>
            </a:r>
            <a:r>
              <a:rPr lang="en-US" sz="2800" b="1" i="1" dirty="0" smtClean="0"/>
              <a:t>.</a:t>
            </a:r>
            <a:r>
              <a:rPr lang="en-US" sz="2800" b="1" dirty="0" smtClean="0"/>
              <a:t> Comparisons with other similar cases, relevant to the chosen topic</a:t>
            </a:r>
            <a:r>
              <a:rPr lang="en-US" sz="2800" b="1" i="1" dirty="0" smtClean="0"/>
              <a:t> </a:t>
            </a:r>
            <a:endParaRPr lang="en-US" sz="2800" b="1" i="1" dirty="0"/>
          </a:p>
        </p:txBody>
      </p:sp>
      <p:sp>
        <p:nvSpPr>
          <p:cNvPr id="25603" name="Rectangle 3"/>
          <p:cNvSpPr>
            <a:spLocks noGrp="1" noChangeArrowheads="1"/>
          </p:cNvSpPr>
          <p:nvPr>
            <p:ph sz="half" idx="1"/>
          </p:nvPr>
        </p:nvSpPr>
        <p:spPr>
          <a:xfrm>
            <a:off x="457200" y="1485900"/>
            <a:ext cx="4038600" cy="4641850"/>
          </a:xfrm>
        </p:spPr>
        <p:txBody>
          <a:bodyPr/>
          <a:lstStyle/>
          <a:p>
            <a:pPr>
              <a:buFontTx/>
              <a:buNone/>
            </a:pPr>
            <a:endParaRPr lang="ro-RO" altLang="en-US" sz="1800" dirty="0"/>
          </a:p>
          <a:p>
            <a:pPr>
              <a:buFontTx/>
              <a:buNone/>
            </a:pPr>
            <a:r>
              <a:rPr lang="en-US" sz="2000" b="1" i="1" dirty="0" smtClean="0"/>
              <a:t>Ca</a:t>
            </a:r>
            <a:r>
              <a:rPr lang="ro-RO" sz="2000" b="1" i="1" dirty="0" smtClean="0"/>
              <a:t>se</a:t>
            </a:r>
            <a:r>
              <a:rPr lang="en-US" sz="2000" b="1" i="1" dirty="0" smtClean="0"/>
              <a:t>1 </a:t>
            </a:r>
            <a:endParaRPr lang="en-US" sz="2000" b="1" i="1" dirty="0"/>
          </a:p>
          <a:p>
            <a:pPr>
              <a:buFontTx/>
              <a:buNone/>
            </a:pPr>
            <a:endParaRPr lang="en-US" sz="2000" b="1" i="1" dirty="0"/>
          </a:p>
          <a:p>
            <a:pPr algn="ctr">
              <a:buFontTx/>
              <a:buNone/>
            </a:pPr>
            <a:r>
              <a:rPr lang="en-US" sz="2000" dirty="0"/>
              <a:t>	</a:t>
            </a:r>
            <a:r>
              <a:rPr lang="en-US" sz="2400" dirty="0" smtClean="0"/>
              <a:t> </a:t>
            </a:r>
            <a:r>
              <a:rPr lang="en-US" sz="2400" b="1" dirty="0" smtClean="0"/>
              <a:t>Sexual abuse by the mother's concubine</a:t>
            </a:r>
            <a:endParaRPr lang="ro-RO" altLang="en-US" sz="2400" b="1" i="1" dirty="0"/>
          </a:p>
          <a:p>
            <a:pPr>
              <a:buFontTx/>
              <a:buNone/>
            </a:pPr>
            <a:endParaRPr lang="ro-RO" altLang="en-US" sz="2400" b="1" i="1" dirty="0"/>
          </a:p>
          <a:p>
            <a:pPr algn="ctr">
              <a:buFontTx/>
              <a:buNone/>
            </a:pPr>
            <a:r>
              <a:rPr lang="ro-RO" altLang="en-US" sz="1600" dirty="0" smtClean="0"/>
              <a:t>(</a:t>
            </a:r>
            <a:r>
              <a:rPr lang="ro-RO" sz="1600" dirty="0" err="1" smtClean="0"/>
              <a:t>study</a:t>
            </a:r>
            <a:r>
              <a:rPr lang="ro-RO" sz="1600" dirty="0" smtClean="0"/>
              <a:t> </a:t>
            </a:r>
            <a:r>
              <a:rPr lang="ro-RO" sz="1600" dirty="0" err="1" smtClean="0"/>
              <a:t>taken</a:t>
            </a:r>
            <a:r>
              <a:rPr lang="ro-RO" sz="1600" dirty="0" smtClean="0"/>
              <a:t> </a:t>
            </a:r>
            <a:r>
              <a:rPr lang="ro-RO" sz="1600" dirty="0" err="1" smtClean="0"/>
              <a:t>from</a:t>
            </a:r>
            <a:r>
              <a:rPr lang="ro-RO" sz="1600" dirty="0" smtClean="0"/>
              <a:t> </a:t>
            </a:r>
            <a:r>
              <a:rPr lang="ro-RO" sz="1600" dirty="0" err="1" smtClean="0"/>
              <a:t>Sîmboteanu</a:t>
            </a:r>
            <a:r>
              <a:rPr lang="ro-RO" sz="1600" dirty="0" smtClean="0"/>
              <a:t>, D., Cheianu-Andrei, D., </a:t>
            </a:r>
            <a:r>
              <a:rPr lang="ro-RO" sz="1600" i="1" dirty="0" smtClean="0"/>
              <a:t>The </a:t>
            </a:r>
            <a:r>
              <a:rPr lang="ro-RO" sz="1600" i="1" dirty="0" err="1" smtClean="0"/>
              <a:t>correlation</a:t>
            </a:r>
            <a:r>
              <a:rPr lang="ro-RO" sz="1600" i="1" dirty="0" smtClean="0"/>
              <a:t> </a:t>
            </a:r>
            <a:r>
              <a:rPr lang="ro-RO" sz="1600" i="1" dirty="0" err="1" smtClean="0"/>
              <a:t>between</a:t>
            </a:r>
            <a:r>
              <a:rPr lang="ro-RO" sz="1600" i="1" dirty="0" smtClean="0"/>
              <a:t> </a:t>
            </a:r>
            <a:r>
              <a:rPr lang="ro-RO" sz="1600" i="1" dirty="0" err="1" smtClean="0"/>
              <a:t>childhood</a:t>
            </a:r>
            <a:r>
              <a:rPr lang="ro-RO" sz="1600" i="1" dirty="0" smtClean="0"/>
              <a:t> sexual </a:t>
            </a:r>
            <a:r>
              <a:rPr lang="ro-RO" sz="1600" i="1" dirty="0" err="1" smtClean="0"/>
              <a:t>abuse</a:t>
            </a:r>
            <a:r>
              <a:rPr lang="ro-RO" sz="1600" i="1" dirty="0" smtClean="0"/>
              <a:t> </a:t>
            </a:r>
            <a:r>
              <a:rPr lang="ro-RO" sz="1600" i="1" dirty="0" err="1" smtClean="0"/>
              <a:t>and</a:t>
            </a:r>
            <a:r>
              <a:rPr lang="ro-RO" sz="1600" i="1" dirty="0" smtClean="0"/>
              <a:t> </a:t>
            </a:r>
            <a:r>
              <a:rPr lang="ro-RO" sz="1600" i="1" dirty="0" err="1" smtClean="0"/>
              <a:t>subsequent</a:t>
            </a:r>
            <a:r>
              <a:rPr lang="ro-RO" sz="1600" i="1" dirty="0" smtClean="0"/>
              <a:t> </a:t>
            </a:r>
            <a:r>
              <a:rPr lang="ro-RO" sz="1600" i="1" dirty="0" err="1" smtClean="0"/>
              <a:t>risky</a:t>
            </a:r>
            <a:r>
              <a:rPr lang="ro-RO" sz="1600" i="1" dirty="0" smtClean="0"/>
              <a:t> </a:t>
            </a:r>
            <a:r>
              <a:rPr lang="ro-RO" sz="1600" i="1" dirty="0" err="1" smtClean="0"/>
              <a:t>sexual</a:t>
            </a:r>
            <a:r>
              <a:rPr lang="ro-RO" sz="1600" i="1" dirty="0" smtClean="0"/>
              <a:t> </a:t>
            </a:r>
            <a:r>
              <a:rPr lang="ro-RO" sz="1600" i="1" dirty="0" err="1" smtClean="0"/>
              <a:t>behavior</a:t>
            </a:r>
            <a:r>
              <a:rPr lang="ro-RO" sz="1600" dirty="0" smtClean="0"/>
              <a:t>. </a:t>
            </a:r>
            <a:r>
              <a:rPr lang="ro-RO" sz="1600" dirty="0" err="1" smtClean="0"/>
              <a:t>Study</a:t>
            </a:r>
            <a:r>
              <a:rPr lang="ro-RO" sz="1600" dirty="0" smtClean="0"/>
              <a:t>, National Center for </a:t>
            </a:r>
            <a:r>
              <a:rPr lang="ro-RO" sz="1600" dirty="0" err="1" smtClean="0"/>
              <a:t>the</a:t>
            </a:r>
            <a:r>
              <a:rPr lang="ro-RO" sz="1600" dirty="0" smtClean="0"/>
              <a:t> </a:t>
            </a:r>
            <a:r>
              <a:rPr lang="ro-RO" sz="1600" dirty="0" err="1" smtClean="0"/>
              <a:t>Prevention</a:t>
            </a:r>
            <a:r>
              <a:rPr lang="ro-RO" sz="1600" dirty="0" smtClean="0"/>
              <a:t> of </a:t>
            </a:r>
            <a:r>
              <a:rPr lang="ro-RO" sz="1600" dirty="0" err="1" smtClean="0"/>
              <a:t>Child</a:t>
            </a:r>
            <a:r>
              <a:rPr lang="ro-RO" sz="1600" dirty="0" smtClean="0"/>
              <a:t> </a:t>
            </a:r>
            <a:r>
              <a:rPr lang="ro-RO" sz="1600" dirty="0" err="1" smtClean="0"/>
              <a:t>Abuse</a:t>
            </a:r>
            <a:r>
              <a:rPr lang="ro-RO" sz="1600" dirty="0" smtClean="0"/>
              <a:t> (CNPAC), Realitatea Media, </a:t>
            </a:r>
            <a:r>
              <a:rPr lang="ro-RO" sz="1600" dirty="0" err="1" smtClean="0"/>
              <a:t>Chisinau</a:t>
            </a:r>
            <a:r>
              <a:rPr lang="ro-RO" sz="1600" dirty="0" smtClean="0"/>
              <a:t>, 2016, p. 37, 38)</a:t>
            </a:r>
            <a:endParaRPr lang="ro-RO" altLang="en-US" sz="1600" dirty="0"/>
          </a:p>
        </p:txBody>
      </p:sp>
      <p:pic>
        <p:nvPicPr>
          <p:cNvPr id="25604" name="Picture 4"/>
          <p:cNvPicPr>
            <a:picLocks noGrp="1" noChangeAspect="1" noChangeArrowheads="1"/>
          </p:cNvPicPr>
          <p:nvPr>
            <p:ph sz="half" idx="2"/>
          </p:nvPr>
        </p:nvPicPr>
        <p:blipFill>
          <a:blip r:embed="rId2"/>
          <a:srcRect/>
          <a:stretch>
            <a:fillRect/>
          </a:stretch>
        </p:blipFill>
        <p:spPr>
          <a:xfrm>
            <a:off x="4572000" y="2852738"/>
            <a:ext cx="4333875" cy="2438400"/>
          </a:xfrm>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1588" y="693738"/>
            <a:ext cx="8821737" cy="5545137"/>
          </a:xfrm>
        </p:spPr>
        <p:txBody>
          <a:bodyPr/>
          <a:lstStyle/>
          <a:p>
            <a:pPr>
              <a:buFont typeface="Arial" pitchFamily="34" charset="0"/>
              <a:buChar char="•"/>
            </a:pPr>
            <a:r>
              <a:rPr lang="en-US" sz="1600" dirty="0" smtClean="0"/>
              <a:t>"I gave counseling to a girl who was sexually abused at 9-10 years old, who contacted me by telephone at 16 and came to counseling. The girl was the victim of sexual abuse by the mother's concubine. </a:t>
            </a:r>
            <a:r>
              <a:rPr lang="ro-RO" sz="1600" dirty="0" err="1" smtClean="0"/>
              <a:t>Sh</a:t>
            </a:r>
            <a:r>
              <a:rPr lang="en-US" sz="1600" dirty="0" smtClean="0"/>
              <a:t>e told h</a:t>
            </a:r>
            <a:r>
              <a:rPr lang="ro-RO" sz="1600" dirty="0" err="1" smtClean="0"/>
              <a:t>er</a:t>
            </a:r>
            <a:r>
              <a:rPr lang="en-US" sz="1600" dirty="0" smtClean="0"/>
              <a:t> mother about the abuse, but that didn't stop h</a:t>
            </a:r>
            <a:r>
              <a:rPr lang="ro-RO" sz="1600" dirty="0" smtClean="0"/>
              <a:t>e</a:t>
            </a:r>
            <a:r>
              <a:rPr lang="en-US" sz="1600" dirty="0" smtClean="0"/>
              <a:t>r from going to work abroad and leaving her, along with her younger brother, in the care of the sex offender. Obviously, after the mother's departure, the sexual abuse continued ... </a:t>
            </a:r>
            <a:endParaRPr lang="ro-RO" sz="1600" dirty="0" smtClean="0"/>
          </a:p>
          <a:p>
            <a:pPr>
              <a:buFont typeface="Arial" pitchFamily="34" charset="0"/>
              <a:buChar char="•"/>
            </a:pPr>
            <a:r>
              <a:rPr lang="en-US" sz="1600" dirty="0" smtClean="0"/>
              <a:t>So, this girl </a:t>
            </a:r>
            <a:r>
              <a:rPr lang="ro-RO" sz="1600" dirty="0" err="1" smtClean="0"/>
              <a:t>ask</a:t>
            </a:r>
            <a:r>
              <a:rPr lang="en-US" sz="1600" dirty="0" smtClean="0"/>
              <a:t>e</a:t>
            </a:r>
            <a:r>
              <a:rPr lang="ro-RO" sz="1600" dirty="0" smtClean="0"/>
              <a:t>d, at</a:t>
            </a:r>
            <a:r>
              <a:rPr lang="en-US" sz="1600" dirty="0" smtClean="0"/>
              <a:t> 16</a:t>
            </a:r>
            <a:r>
              <a:rPr lang="ro-RO" sz="1600" dirty="0" err="1" smtClean="0"/>
              <a:t>years</a:t>
            </a:r>
            <a:r>
              <a:rPr lang="ro-RO" sz="1600" smtClean="0"/>
              <a:t> old,</a:t>
            </a:r>
            <a:r>
              <a:rPr lang="en-US" sz="1600" smtClean="0"/>
              <a:t> </a:t>
            </a:r>
            <a:r>
              <a:rPr lang="en-US" sz="1600" dirty="0" smtClean="0"/>
              <a:t>for a psychological consultation. She began to meet a boy of the same age, it was time to express some tender expressions with erotic touch between them. She agreed, but her reaction was unexpected. She started crying and this scared h</a:t>
            </a:r>
            <a:r>
              <a:rPr lang="ro-RO" sz="1600" dirty="0" smtClean="0"/>
              <a:t>im</a:t>
            </a:r>
            <a:r>
              <a:rPr lang="en-US" sz="1600" dirty="0" smtClean="0"/>
              <a:t>.</a:t>
            </a:r>
            <a:endParaRPr lang="ro-RO" sz="1600" dirty="0" smtClean="0"/>
          </a:p>
          <a:p>
            <a:pPr>
              <a:buFont typeface="Arial" pitchFamily="34" charset="0"/>
              <a:buChar char="•"/>
            </a:pPr>
            <a:r>
              <a:rPr lang="en-US" sz="1600" dirty="0" smtClean="0"/>
              <a:t> When we started processing this event, we came to a huge connection gap between her and her mother.</a:t>
            </a:r>
            <a:endParaRPr lang="ro-RO" sz="1600" dirty="0" smtClean="0"/>
          </a:p>
          <a:p>
            <a:pPr>
              <a:buFont typeface="Arial" pitchFamily="34" charset="0"/>
              <a:buChar char="•"/>
            </a:pPr>
            <a:r>
              <a:rPr lang="en-US" sz="1600" dirty="0" smtClean="0"/>
              <a:t> The lack of  communication with the mother made her very vulnerable. The girl was open to communication with anyone else and could enter into dubious relationships, be attached to different people. She told me she liked to hear compliments from men, and that made her</a:t>
            </a:r>
            <a:r>
              <a:rPr lang="ro-RO" sz="1600" dirty="0" smtClean="0"/>
              <a:t> </a:t>
            </a:r>
            <a:r>
              <a:rPr lang="ro-RO" sz="1600" dirty="0" err="1" smtClean="0"/>
              <a:t>be</a:t>
            </a:r>
            <a:r>
              <a:rPr lang="en-US" sz="1600" dirty="0" smtClean="0"/>
              <a:t> open with them.</a:t>
            </a:r>
            <a:endParaRPr lang="ro-RO" sz="1600" dirty="0" smtClean="0"/>
          </a:p>
          <a:p>
            <a:pPr>
              <a:buFont typeface="Arial" pitchFamily="34" charset="0"/>
              <a:buChar char="•"/>
            </a:pPr>
            <a:r>
              <a:rPr lang="en-US" sz="1600" dirty="0" smtClean="0"/>
              <a:t> At 16, the girl got into the situation when she would accept a long-term inappropriate relationship with a person who would abuse her. She is the perfect partner for an abusive relationship. The mother cultivated in her a feeling of inferiority, a feeling of inability, of infantilism. To overcome the problems that have arisen, she needs affection, love, protection. So we have </a:t>
            </a:r>
            <a:r>
              <a:rPr lang="en-US" sz="1600" dirty="0" err="1" smtClean="0"/>
              <a:t>gr</a:t>
            </a:r>
            <a:r>
              <a:rPr lang="ro-RO" sz="1600" dirty="0" err="1" smtClean="0"/>
              <a:t>own-up</a:t>
            </a:r>
            <a:r>
              <a:rPr lang="en-US" sz="1600" dirty="0" smtClean="0"/>
              <a:t> people, who look good, but who feel incapable and permanently associate with someone, who, in their opinion, are stronger, more authoritarian, abusive. ”</a:t>
            </a: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404813"/>
            <a:ext cx="8229600" cy="582612"/>
          </a:xfrm>
        </p:spPr>
        <p:txBody>
          <a:bodyPr/>
          <a:lstStyle/>
          <a:p>
            <a:r>
              <a:rPr lang="ro-RO" altLang="en-US" sz="3200" b="1" i="1" dirty="0" err="1" smtClean="0"/>
              <a:t>Specialists</a:t>
            </a:r>
            <a:r>
              <a:rPr lang="ro-RO" altLang="en-US" sz="3200" b="1" i="1" dirty="0" smtClean="0"/>
              <a:t>’ </a:t>
            </a:r>
            <a:r>
              <a:rPr lang="ro-RO" altLang="en-US" sz="3200" b="1" i="1" dirty="0" err="1" smtClean="0"/>
              <a:t>opinion</a:t>
            </a:r>
            <a:endParaRPr lang="ro-RO" altLang="en-US" sz="3200" b="1" i="1" dirty="0"/>
          </a:p>
        </p:txBody>
      </p:sp>
      <p:sp>
        <p:nvSpPr>
          <p:cNvPr id="27651" name="Rectangle 3"/>
          <p:cNvSpPr>
            <a:spLocks noGrp="1" noChangeArrowheads="1"/>
          </p:cNvSpPr>
          <p:nvPr>
            <p:ph type="body" idx="1"/>
          </p:nvPr>
        </p:nvSpPr>
        <p:spPr>
          <a:xfrm>
            <a:off x="468313" y="1485900"/>
            <a:ext cx="8229600" cy="4953000"/>
          </a:xfrm>
        </p:spPr>
        <p:txBody>
          <a:bodyPr/>
          <a:lstStyle/>
          <a:p>
            <a:pPr>
              <a:lnSpc>
                <a:spcPct val="80000"/>
              </a:lnSpc>
              <a:buFont typeface="Arial" pitchFamily="34" charset="0"/>
              <a:buChar char="•"/>
            </a:pPr>
            <a:r>
              <a:rPr lang="ro-RO" sz="2400" dirty="0" smtClean="0"/>
              <a:t>S</a:t>
            </a:r>
            <a:r>
              <a:rPr lang="en-US" sz="2400" dirty="0" err="1" smtClean="0"/>
              <a:t>pecialists</a:t>
            </a:r>
            <a:r>
              <a:rPr lang="en-US" sz="2400" dirty="0" smtClean="0"/>
              <a:t> point out that sexual abuse during childhood, which has existed for a long time in conjunction with the lack of attachment by a family person, are the factors that favor risky sexual behavior at maturity, sexual dysfunction, relationship disorders, emotional instability, and so on </a:t>
            </a:r>
            <a:r>
              <a:rPr lang="ro-RO" sz="2400" dirty="0" smtClean="0"/>
              <a:t>.</a:t>
            </a:r>
          </a:p>
          <a:p>
            <a:pPr>
              <a:lnSpc>
                <a:spcPct val="80000"/>
              </a:lnSpc>
              <a:buFont typeface="Arial" pitchFamily="34" charset="0"/>
              <a:buChar char="•"/>
            </a:pPr>
            <a:endParaRPr lang="ro-RO" sz="2400" dirty="0" smtClean="0"/>
          </a:p>
          <a:p>
            <a:pPr>
              <a:lnSpc>
                <a:spcPct val="80000"/>
              </a:lnSpc>
              <a:buFont typeface="Arial" pitchFamily="34" charset="0"/>
              <a:buChar char="•"/>
            </a:pPr>
            <a:r>
              <a:rPr lang="en-US" sz="2400" dirty="0" smtClean="0"/>
              <a:t>The vast majority of the aggressors, in the cases analyzed in this study, are adults. The cases when the aggressors are young people exist, but there are fewer addresses and specialists rarely face them in practice. Such situations occur more frequently in the case of persons with disabilities. Research data allowed to identify cases of sexual abuse in residential institutions for children with disabilities but also for children with disabilities living in families (</a:t>
            </a:r>
            <a:r>
              <a:rPr lang="en-US" sz="2400" dirty="0" err="1" smtClean="0"/>
              <a:t>Simboteanu</a:t>
            </a:r>
            <a:r>
              <a:rPr lang="en-US" sz="2400" dirty="0" smtClean="0"/>
              <a:t>, 2016, p. 38)</a:t>
            </a:r>
            <a:r>
              <a:rPr lang="ro-RO" sz="2400" dirty="0" smtClean="0"/>
              <a:t>.</a:t>
            </a:r>
            <a:endParaRPr lang="en-US" sz="22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sz="half" idx="1"/>
          </p:nvPr>
        </p:nvSpPr>
        <p:spPr>
          <a:xfrm>
            <a:off x="107950" y="476250"/>
            <a:ext cx="4464050" cy="5651500"/>
          </a:xfrm>
        </p:spPr>
        <p:txBody>
          <a:bodyPr/>
          <a:lstStyle/>
          <a:p>
            <a:pPr>
              <a:buFontTx/>
              <a:buNone/>
            </a:pPr>
            <a:r>
              <a:rPr lang="en-US" sz="1600" b="1" i="1" dirty="0" smtClean="0"/>
              <a:t>Ca</a:t>
            </a:r>
            <a:r>
              <a:rPr lang="ro-RO" sz="1600" b="1" i="1" dirty="0" smtClean="0"/>
              <a:t>se</a:t>
            </a:r>
            <a:r>
              <a:rPr lang="en-US" sz="1600" b="1" i="1" dirty="0" smtClean="0"/>
              <a:t> </a:t>
            </a:r>
            <a:r>
              <a:rPr lang="en-US" sz="1600" b="1" i="1" dirty="0"/>
              <a:t>2</a:t>
            </a:r>
          </a:p>
          <a:p>
            <a:pPr>
              <a:buFontTx/>
              <a:buNone/>
            </a:pPr>
            <a:r>
              <a:rPr lang="en-US" sz="1600" b="1" i="1" dirty="0"/>
              <a:t>         </a:t>
            </a:r>
          </a:p>
          <a:p>
            <a:pPr algn="ctr">
              <a:buFontTx/>
              <a:buNone/>
            </a:pPr>
            <a:r>
              <a:rPr lang="en-US" sz="1600" b="1" i="1" dirty="0"/>
              <a:t>   </a:t>
            </a:r>
            <a:r>
              <a:rPr lang="en-US" sz="2000" b="1" i="1" dirty="0"/>
              <a:t>   </a:t>
            </a:r>
            <a:r>
              <a:rPr lang="ro-RO" sz="2000" b="1" i="1" dirty="0" smtClean="0"/>
              <a:t>A </a:t>
            </a:r>
            <a:r>
              <a:rPr lang="ro-RO" sz="2000" b="1" i="1" dirty="0" err="1" smtClean="0"/>
              <a:t>sexually</a:t>
            </a:r>
            <a:r>
              <a:rPr lang="ro-RO" sz="2000" b="1" i="1" dirty="0" smtClean="0"/>
              <a:t> </a:t>
            </a:r>
            <a:r>
              <a:rPr lang="ro-RO" sz="2000" b="1" i="1" dirty="0" err="1" smtClean="0"/>
              <a:t>abused</a:t>
            </a:r>
            <a:r>
              <a:rPr lang="ro-RO" sz="2000" b="1" i="1" dirty="0" smtClean="0"/>
              <a:t> boy</a:t>
            </a:r>
            <a:endParaRPr lang="ro-RO" altLang="en-US" sz="2000" b="1" i="1" dirty="0"/>
          </a:p>
          <a:p>
            <a:pPr>
              <a:buFontTx/>
              <a:buNone/>
            </a:pPr>
            <a:endParaRPr lang="ro-RO" altLang="en-US" sz="1400" b="1" i="1" dirty="0"/>
          </a:p>
          <a:p>
            <a:pPr>
              <a:buFontTx/>
              <a:buNone/>
            </a:pPr>
            <a:endParaRPr lang="ro-RO" altLang="en-US" sz="1400" b="1" i="1" dirty="0"/>
          </a:p>
          <a:p>
            <a:pPr algn="ctr">
              <a:buFontTx/>
              <a:buNone/>
            </a:pPr>
            <a:r>
              <a:rPr lang="en-US" sz="1500" i="1" dirty="0"/>
              <a:t>	</a:t>
            </a:r>
            <a:r>
              <a:rPr lang="en-US" sz="1600" dirty="0" smtClean="0"/>
              <a:t>"At 16, the boy was abused by an older boy with whom he was friends and who was of another sexual orientation. After this older person established trusting relationships, he violated </a:t>
            </a:r>
            <a:r>
              <a:rPr lang="ro-RO" sz="1600" dirty="0" err="1" smtClean="0"/>
              <a:t>him</a:t>
            </a:r>
            <a:r>
              <a:rPr lang="en-US" sz="1600" dirty="0" smtClean="0"/>
              <a:t>. Initially, the abused boy trusted the abuser. He was proud of making friends with an older boy. After the incident, the abuser convinced the victim that everything is fine, as probably he is a similar person ... Respectively, the person addressed the psychologist after 5 years with personal identity problems, including sexual ones. "</a:t>
            </a:r>
            <a:endParaRPr lang="ro-RO" altLang="en-US" sz="1600" dirty="0"/>
          </a:p>
          <a:p>
            <a:endParaRPr lang="ro-RO" altLang="en-US" sz="900" dirty="0"/>
          </a:p>
        </p:txBody>
      </p:sp>
      <p:sp>
        <p:nvSpPr>
          <p:cNvPr id="28676" name="Rectangle 4"/>
          <p:cNvSpPr>
            <a:spLocks noGrp="1" noChangeArrowheads="1"/>
          </p:cNvSpPr>
          <p:nvPr>
            <p:ph sz="quarter" idx="3"/>
          </p:nvPr>
        </p:nvSpPr>
        <p:spPr>
          <a:xfrm>
            <a:off x="4648200" y="3733800"/>
            <a:ext cx="4038600" cy="2392363"/>
          </a:xfrm>
        </p:spPr>
        <p:txBody>
          <a:bodyPr/>
          <a:lstStyle/>
          <a:p>
            <a:pPr algn="ctr">
              <a:buFontTx/>
              <a:buNone/>
            </a:pPr>
            <a:r>
              <a:rPr lang="en-US" sz="1600" dirty="0"/>
              <a:t>	</a:t>
            </a:r>
            <a:r>
              <a:rPr lang="en-US" sz="1600" dirty="0" smtClean="0"/>
              <a:t>The person was in constant search, changing his interests quickly ... In 5 years he had changed 4 faculties. Suffering - could not</a:t>
            </a:r>
            <a:r>
              <a:rPr lang="ro-RO" sz="1600" dirty="0" smtClean="0"/>
              <a:t> fiind </a:t>
            </a:r>
            <a:r>
              <a:rPr lang="ro-RO" sz="1600" dirty="0" err="1" smtClean="0"/>
              <a:t>himself</a:t>
            </a:r>
            <a:r>
              <a:rPr lang="en-US" sz="1600" dirty="0" smtClean="0"/>
              <a:t> in the profession, in </a:t>
            </a:r>
            <a:r>
              <a:rPr lang="ro-RO" sz="1600" dirty="0" err="1" smtClean="0"/>
              <a:t>the</a:t>
            </a:r>
            <a:r>
              <a:rPr lang="ro-RO" sz="1600" dirty="0" smtClean="0"/>
              <a:t> </a:t>
            </a:r>
            <a:r>
              <a:rPr lang="en-US" sz="1600" dirty="0" smtClean="0"/>
              <a:t>relationships with girls and boys ... He did not know in which direction to go. He did not know who he </a:t>
            </a:r>
            <a:r>
              <a:rPr lang="ro-RO" sz="1600" dirty="0" err="1" smtClean="0"/>
              <a:t>was</a:t>
            </a:r>
            <a:r>
              <a:rPr lang="en-US" sz="1600" dirty="0" smtClean="0"/>
              <a:t>, with whom he </a:t>
            </a:r>
            <a:r>
              <a:rPr lang="ro-RO" sz="1600" dirty="0" err="1" smtClean="0"/>
              <a:t>could</a:t>
            </a:r>
            <a:r>
              <a:rPr lang="en-US" sz="1600" dirty="0" smtClean="0"/>
              <a:t> make relationships. ”(</a:t>
            </a:r>
            <a:r>
              <a:rPr lang="en-US" sz="1600" dirty="0" err="1" smtClean="0"/>
              <a:t>Simboteanu</a:t>
            </a:r>
            <a:r>
              <a:rPr lang="en-US" sz="1600" dirty="0" smtClean="0"/>
              <a:t>, 2016, p. 41)</a:t>
            </a:r>
            <a:endParaRPr lang="ro-RO" altLang="en-US" sz="1600" i="1" dirty="0"/>
          </a:p>
        </p:txBody>
      </p:sp>
      <p:pic>
        <p:nvPicPr>
          <p:cNvPr id="28677" name="Picture 5"/>
          <p:cNvPicPr>
            <a:picLocks noGrp="1" noChangeAspect="1" noChangeArrowheads="1"/>
          </p:cNvPicPr>
          <p:nvPr>
            <p:ph sz="quarter" idx="2"/>
          </p:nvPr>
        </p:nvPicPr>
        <p:blipFill>
          <a:blip r:embed="rId2"/>
          <a:srcRect/>
          <a:stretch>
            <a:fillRect/>
          </a:stretch>
        </p:blipFill>
        <p:spPr>
          <a:xfrm>
            <a:off x="4765675" y="549275"/>
            <a:ext cx="4176713" cy="2736850"/>
          </a:xfrm>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333375"/>
            <a:ext cx="8434387" cy="1149350"/>
          </a:xfrm>
        </p:spPr>
        <p:txBody>
          <a:bodyPr/>
          <a:lstStyle/>
          <a:p>
            <a:pPr algn="ctr"/>
            <a:r>
              <a:rPr lang="en-US" sz="2800" b="1" dirty="0" smtClean="0"/>
              <a:t>Chapter 8. Conclusions and implications of research in psychological practice</a:t>
            </a:r>
            <a:endParaRPr lang="en-US" sz="2800" b="1" i="1" dirty="0"/>
          </a:p>
        </p:txBody>
      </p:sp>
      <p:sp>
        <p:nvSpPr>
          <p:cNvPr id="29699" name="Rectangle 3"/>
          <p:cNvSpPr>
            <a:spLocks noGrp="1" noChangeArrowheads="1"/>
          </p:cNvSpPr>
          <p:nvPr>
            <p:ph idx="1"/>
          </p:nvPr>
        </p:nvSpPr>
        <p:spPr>
          <a:xfrm>
            <a:off x="179388" y="1557338"/>
            <a:ext cx="8497887" cy="5313362"/>
          </a:xfrm>
        </p:spPr>
        <p:txBody>
          <a:bodyPr/>
          <a:lstStyle/>
          <a:p>
            <a:pPr>
              <a:lnSpc>
                <a:spcPct val="80000"/>
              </a:lnSpc>
              <a:spcBef>
                <a:spcPct val="50000"/>
              </a:spcBef>
            </a:pPr>
            <a:r>
              <a:rPr lang="en-US" sz="1900" dirty="0" smtClean="0"/>
              <a:t>After analyzing the clinical history and observing the personal evolution of the abused minors, we found an increased prevalence of the </a:t>
            </a:r>
            <a:r>
              <a:rPr lang="en-US" sz="1900" dirty="0" err="1" smtClean="0"/>
              <a:t>comorbidity</a:t>
            </a:r>
            <a:r>
              <a:rPr lang="en-US" sz="1900" dirty="0" smtClean="0"/>
              <a:t> of the stress disorders with other pathological disorders.</a:t>
            </a:r>
            <a:endParaRPr lang="ro-RO" sz="1900" dirty="0" smtClean="0"/>
          </a:p>
          <a:p>
            <a:pPr>
              <a:lnSpc>
                <a:spcPct val="80000"/>
              </a:lnSpc>
              <a:spcBef>
                <a:spcPct val="50000"/>
              </a:spcBef>
            </a:pPr>
            <a:r>
              <a:rPr lang="en-US" sz="1900" dirty="0" smtClean="0"/>
              <a:t> Abuse can be considered an increased risk factor in triggering various disorders or behavioral changes that lead in time to social isolation, hostility, depression, etc. </a:t>
            </a:r>
            <a:endParaRPr lang="ro-RO" sz="1900" dirty="0" smtClean="0"/>
          </a:p>
          <a:p>
            <a:pPr>
              <a:lnSpc>
                <a:spcPct val="80000"/>
              </a:lnSpc>
              <a:spcBef>
                <a:spcPct val="50000"/>
              </a:spcBef>
            </a:pPr>
            <a:r>
              <a:rPr lang="en-US" sz="1900" dirty="0" smtClean="0"/>
              <a:t>We observed that in our study, physical, sexual, emotional abuse of the child coexists with the physical, emotional, medical, educational neglect, these methods of maltreatment appear at high levels and are repetitive and require specialized support protection in the trauma of the abused child. </a:t>
            </a:r>
            <a:endParaRPr lang="ro-RO" sz="1900" dirty="0" smtClean="0"/>
          </a:p>
          <a:p>
            <a:pPr>
              <a:lnSpc>
                <a:spcPct val="80000"/>
              </a:lnSpc>
              <a:spcBef>
                <a:spcPct val="50000"/>
              </a:spcBef>
            </a:pPr>
            <a:r>
              <a:rPr lang="en-US" sz="1900" dirty="0" smtClean="0"/>
              <a:t>This research draws our attention</a:t>
            </a:r>
            <a:r>
              <a:rPr lang="ro-RO" sz="1900" dirty="0" smtClean="0"/>
              <a:t> on </a:t>
            </a:r>
            <a:r>
              <a:rPr lang="ro-RO" sz="1900" dirty="0" err="1" smtClean="0"/>
              <a:t>the</a:t>
            </a:r>
            <a:r>
              <a:rPr lang="ro-RO" sz="1900" dirty="0" smtClean="0"/>
              <a:t> </a:t>
            </a:r>
            <a:r>
              <a:rPr lang="ro-RO" sz="1900" dirty="0" err="1" smtClean="0"/>
              <a:t>fact</a:t>
            </a:r>
            <a:r>
              <a:rPr lang="ro-RO" sz="1900" dirty="0" smtClean="0"/>
              <a:t> </a:t>
            </a:r>
            <a:r>
              <a:rPr lang="ro-RO" sz="1900" dirty="0" err="1" smtClean="0"/>
              <a:t>that</a:t>
            </a:r>
            <a:r>
              <a:rPr lang="en-US" sz="1900" dirty="0" smtClean="0"/>
              <a:t> the </a:t>
            </a:r>
            <a:r>
              <a:rPr lang="ro-RO" sz="1900" dirty="0" err="1" smtClean="0"/>
              <a:t>lack</a:t>
            </a:r>
            <a:r>
              <a:rPr lang="ro-RO" sz="1900" dirty="0" smtClean="0"/>
              <a:t> of</a:t>
            </a:r>
            <a:r>
              <a:rPr lang="en-US" sz="1900" dirty="0" err="1" smtClean="0"/>
              <a:t>affectiv</a:t>
            </a:r>
            <a:r>
              <a:rPr lang="ro-RO" sz="1900" dirty="0" err="1" smtClean="0"/>
              <a:t>ity</a:t>
            </a:r>
            <a:r>
              <a:rPr lang="ro-RO" sz="1900" dirty="0" smtClean="0"/>
              <a:t> </a:t>
            </a:r>
            <a:r>
              <a:rPr lang="ro-RO" sz="1900" dirty="0" err="1" smtClean="0"/>
              <a:t>is</a:t>
            </a:r>
            <a:r>
              <a:rPr lang="en-US" sz="1900" dirty="0" smtClean="0"/>
              <a:t> also </a:t>
            </a:r>
            <a:r>
              <a:rPr lang="ro-RO" sz="1900" dirty="0" smtClean="0"/>
              <a:t>a </a:t>
            </a:r>
            <a:r>
              <a:rPr lang="ro-RO" sz="1900" dirty="0" err="1" smtClean="0"/>
              <a:t>type</a:t>
            </a:r>
            <a:r>
              <a:rPr lang="ro-RO" sz="1900" dirty="0" smtClean="0"/>
              <a:t> of </a:t>
            </a:r>
            <a:r>
              <a:rPr lang="en-US" sz="1900" dirty="0" smtClean="0"/>
              <a:t>psychological abuse because it expresses the impossibility of establishing the attachment relationship. In psychology it is known that the attachment relationship is very important, being a key factor in the psycho-emotional stability and maturity of a person, contributing to the structure of the child's personality, to the formation of his / her life skills.</a:t>
            </a:r>
            <a:endParaRPr lang="ro-RO" altLang="en-US" sz="19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84213" y="692150"/>
            <a:ext cx="8229600" cy="5761038"/>
          </a:xfrm>
        </p:spPr>
        <p:txBody>
          <a:bodyPr/>
          <a:lstStyle/>
          <a:p>
            <a:pPr>
              <a:lnSpc>
                <a:spcPct val="80000"/>
              </a:lnSpc>
              <a:spcBef>
                <a:spcPct val="40000"/>
              </a:spcBef>
            </a:pPr>
            <a:r>
              <a:rPr lang="en-US" sz="1800" dirty="0" smtClean="0"/>
              <a:t>Also, the studies have shown that incestuous relationships are kept secret, camouflaged, abusers threatening the victims and forcing them to silence, and even if in a certain context the victims have the opportunity to speak, they are ashamed, they fail to overcome their inhibitions and call for help, remaining alone in the stressful and traumatic situation. </a:t>
            </a:r>
            <a:endParaRPr lang="ro-RO" sz="1800" dirty="0" smtClean="0"/>
          </a:p>
          <a:p>
            <a:pPr>
              <a:lnSpc>
                <a:spcPct val="80000"/>
              </a:lnSpc>
              <a:spcBef>
                <a:spcPct val="40000"/>
              </a:spcBef>
            </a:pPr>
            <a:r>
              <a:rPr lang="en-US" sz="1800" dirty="0" smtClean="0"/>
              <a:t>Children's counseling aims to optimize self-awareness and personal development, to remit emotional, cognitive and behavioral problems.</a:t>
            </a:r>
            <a:endParaRPr lang="ro-RO" sz="1800" dirty="0" smtClean="0"/>
          </a:p>
          <a:p>
            <a:pPr>
              <a:lnSpc>
                <a:spcPct val="80000"/>
              </a:lnSpc>
              <a:spcBef>
                <a:spcPct val="40000"/>
              </a:spcBef>
            </a:pPr>
            <a:r>
              <a:rPr lang="en-US" sz="1800" dirty="0" smtClean="0"/>
              <a:t>Individual and group psychological counseling of the child or family, informing parents about the possibilities of reintegration into the family environment, the means, methods and techniques of the therapeutic team in implementing recovery programs, awareness of the benefits of continuous activities, are part of the conceptualization of the problems of the beneficiaries and their recovery. </a:t>
            </a:r>
            <a:endParaRPr lang="ro-RO" sz="1800" dirty="0" smtClean="0"/>
          </a:p>
          <a:p>
            <a:pPr>
              <a:lnSpc>
                <a:spcPct val="80000"/>
              </a:lnSpc>
              <a:spcBef>
                <a:spcPct val="40000"/>
              </a:spcBef>
            </a:pPr>
            <a:r>
              <a:rPr lang="en-US" sz="1800" dirty="0" smtClean="0"/>
              <a:t>Psychotherapeutic interventions, supportive psychotherapy, psychodrama, integrative therapy, cognitive-behavioral therapy, relaxation methods and techniques are applied depending on the psycho-emotional, relational problem of each child - victim of an abuse.</a:t>
            </a:r>
            <a:endParaRPr lang="ro-RO" sz="1800" dirty="0" smtClean="0"/>
          </a:p>
          <a:p>
            <a:pPr>
              <a:lnSpc>
                <a:spcPct val="80000"/>
              </a:lnSpc>
              <a:spcBef>
                <a:spcPct val="40000"/>
              </a:spcBef>
            </a:pPr>
            <a:r>
              <a:rPr lang="en-US" sz="1800" dirty="0" smtClean="0"/>
              <a:t> Children need to be recognized for their values, to be rewarded for their achievements, understood when they are wrong, and they must be helped and supported to find appropriate solutions to the problems they face,</a:t>
            </a:r>
            <a:r>
              <a:rPr lang="ro-RO" sz="1800" dirty="0" smtClean="0"/>
              <a:t> in </a:t>
            </a:r>
            <a:r>
              <a:rPr lang="ro-RO" sz="1800" dirty="0" err="1" smtClean="0"/>
              <a:t>order</a:t>
            </a:r>
            <a:r>
              <a:rPr lang="en-US" sz="1800" dirty="0" smtClean="0"/>
              <a:t> to become balanced and responsible adults.</a:t>
            </a:r>
            <a:endParaRPr lang="en-US"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260350"/>
            <a:ext cx="8229600" cy="584200"/>
          </a:xfrm>
        </p:spPr>
        <p:txBody>
          <a:bodyPr/>
          <a:lstStyle/>
          <a:p>
            <a:pPr algn="ctr"/>
            <a:r>
              <a:rPr lang="en-US" sz="3200" dirty="0" smtClean="0"/>
              <a:t>Chapter 9. Suggestions and proposals</a:t>
            </a:r>
            <a:endParaRPr lang="en-US" sz="3200" b="1" i="1" dirty="0"/>
          </a:p>
        </p:txBody>
      </p:sp>
      <p:sp>
        <p:nvSpPr>
          <p:cNvPr id="31747" name="Rectangle 3"/>
          <p:cNvSpPr>
            <a:spLocks noGrp="1" noChangeArrowheads="1"/>
          </p:cNvSpPr>
          <p:nvPr>
            <p:ph sz="half" idx="1"/>
          </p:nvPr>
        </p:nvSpPr>
        <p:spPr>
          <a:xfrm>
            <a:off x="107950" y="1125538"/>
            <a:ext cx="4532313" cy="5686425"/>
          </a:xfrm>
        </p:spPr>
        <p:txBody>
          <a:bodyPr/>
          <a:lstStyle/>
          <a:p>
            <a:pPr>
              <a:spcBef>
                <a:spcPct val="70000"/>
              </a:spcBef>
              <a:buFontTx/>
              <a:buNone/>
            </a:pPr>
            <a:r>
              <a:rPr lang="en-US" sz="1600" dirty="0"/>
              <a:t>	</a:t>
            </a:r>
            <a:r>
              <a:rPr lang="en-US" sz="1600" dirty="0" smtClean="0"/>
              <a:t>From the information gathered we realize that there are many neglected aspects, overlooked, accepted passively, but which unconsciously contribute to the continuation of the existence of abusive behaviors of any kind.</a:t>
            </a:r>
            <a:endParaRPr lang="ro-RO" sz="1600" dirty="0" smtClean="0"/>
          </a:p>
          <a:p>
            <a:pPr>
              <a:spcBef>
                <a:spcPct val="70000"/>
              </a:spcBef>
              <a:buFontTx/>
              <a:buNone/>
            </a:pPr>
            <a:r>
              <a:rPr lang="en-US" sz="1600" dirty="0" smtClean="0"/>
              <a:t> </a:t>
            </a:r>
            <a:r>
              <a:rPr lang="ro-RO" sz="1600" dirty="0" smtClean="0"/>
              <a:t>	</a:t>
            </a:r>
            <a:r>
              <a:rPr lang="en-US" sz="1600" dirty="0" smtClean="0"/>
              <a:t>Thus, at the end of the paper we will present some suggestions in order to reduce abusive behaviors: </a:t>
            </a:r>
            <a:endParaRPr lang="ro-RO" sz="1600" dirty="0" smtClean="0"/>
          </a:p>
          <a:p>
            <a:pPr>
              <a:spcBef>
                <a:spcPct val="70000"/>
              </a:spcBef>
              <a:buFont typeface="Arial" pitchFamily="34" charset="0"/>
              <a:buChar char="•"/>
            </a:pPr>
            <a:r>
              <a:rPr lang="en-US" sz="1600" dirty="0" smtClean="0"/>
              <a:t>1. Good information of children, people, in general, about the rights of the child and human, and the ways of protection against abuse and neglect. Not all children are fully aware of their rights, many believe that they should be treated</a:t>
            </a:r>
            <a:r>
              <a:rPr lang="ro-RO" sz="1600" dirty="0" smtClean="0"/>
              <a:t> </a:t>
            </a:r>
            <a:r>
              <a:rPr lang="ro-RO" sz="1600" dirty="0" err="1" smtClean="0"/>
              <a:t>like</a:t>
            </a:r>
            <a:r>
              <a:rPr lang="ro-RO" sz="1600" dirty="0" smtClean="0"/>
              <a:t> </a:t>
            </a:r>
            <a:r>
              <a:rPr lang="ro-RO" sz="1600" dirty="0" err="1" smtClean="0"/>
              <a:t>that</a:t>
            </a:r>
            <a:r>
              <a:rPr lang="en-US" sz="1600" dirty="0" smtClean="0"/>
              <a:t>. The media should promote real information campaigns about combating violence and preventing it</a:t>
            </a:r>
            <a:r>
              <a:rPr lang="ro-RO" sz="1600" dirty="0" smtClean="0"/>
              <a:t>, t</a:t>
            </a:r>
            <a:r>
              <a:rPr lang="en-US" sz="1600" dirty="0" smtClean="0"/>
              <a:t>o highlight the consequences of abuse.</a:t>
            </a:r>
            <a:endParaRPr lang="ro-RO" altLang="en-US" sz="1600" dirty="0"/>
          </a:p>
        </p:txBody>
      </p:sp>
      <p:sp>
        <p:nvSpPr>
          <p:cNvPr id="31748" name="Rectangle 4"/>
          <p:cNvSpPr>
            <a:spLocks noGrp="1" noChangeArrowheads="1"/>
          </p:cNvSpPr>
          <p:nvPr>
            <p:ph sz="half" idx="2"/>
          </p:nvPr>
        </p:nvSpPr>
        <p:spPr>
          <a:xfrm>
            <a:off x="4572000" y="836613"/>
            <a:ext cx="4465638" cy="5761037"/>
          </a:xfrm>
        </p:spPr>
        <p:txBody>
          <a:bodyPr/>
          <a:lstStyle/>
          <a:p>
            <a:endParaRPr lang="ro-RO" altLang="en-US" sz="1600" dirty="0"/>
          </a:p>
          <a:p>
            <a:pPr>
              <a:spcBef>
                <a:spcPct val="70000"/>
              </a:spcBef>
            </a:pPr>
            <a:r>
              <a:rPr lang="en-US" sz="1600" dirty="0" smtClean="0"/>
              <a:t>2. Changing the mentality of the population, there is still discrimination, many children from disadvantaged families do not enjoy the most basic rights: the right to development, the right to education, the right to protection, the right to enjoy social security, the right to protection against abuse of the aggressions regulated by the Romanian Legislation, the UN Convention on the Rights of the Child</a:t>
            </a:r>
            <a:endParaRPr lang="ro-RO" sz="1600" dirty="0" smtClean="0"/>
          </a:p>
          <a:p>
            <a:pPr>
              <a:spcBef>
                <a:spcPct val="70000"/>
              </a:spcBef>
            </a:pPr>
            <a:r>
              <a:rPr lang="en-US" sz="1600" dirty="0" smtClean="0"/>
              <a:t> 3. Training of staff working with children, from a psychological and legal point of view. Preparing teachers, medical staff, social workers, to know how abuse can be identified, what are the measures to be taken. </a:t>
            </a:r>
            <a:endParaRPr lang="ro-RO" alt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49275"/>
            <a:ext cx="8229600" cy="582613"/>
          </a:xfrm>
        </p:spPr>
        <p:txBody>
          <a:bodyPr/>
          <a:lstStyle/>
          <a:p>
            <a:pPr algn="ctr"/>
            <a:r>
              <a:rPr lang="ro-RO" altLang="en-US" dirty="0"/>
              <a:t>Table of contents</a:t>
            </a:r>
          </a:p>
        </p:txBody>
      </p:sp>
      <p:sp>
        <p:nvSpPr>
          <p:cNvPr id="5123" name="Rectangle 3"/>
          <p:cNvSpPr>
            <a:spLocks noGrp="1" noChangeArrowheads="1"/>
          </p:cNvSpPr>
          <p:nvPr>
            <p:ph type="body" idx="1"/>
          </p:nvPr>
        </p:nvSpPr>
        <p:spPr>
          <a:xfrm>
            <a:off x="457200" y="1174750"/>
            <a:ext cx="8507413" cy="5280025"/>
          </a:xfrm>
        </p:spPr>
        <p:txBody>
          <a:bodyPr/>
          <a:lstStyle/>
          <a:p>
            <a:pPr>
              <a:lnSpc>
                <a:spcPct val="80000"/>
              </a:lnSpc>
            </a:pPr>
            <a:endParaRPr lang="ro-RO" altLang="en-US" sz="2000" dirty="0"/>
          </a:p>
          <a:p>
            <a:pPr>
              <a:lnSpc>
                <a:spcPct val="80000"/>
              </a:lnSpc>
            </a:pPr>
            <a:r>
              <a:rPr lang="en-US" altLang="en-US" sz="2000" dirty="0"/>
              <a:t>Introduction</a:t>
            </a:r>
          </a:p>
          <a:p>
            <a:pPr>
              <a:lnSpc>
                <a:spcPct val="80000"/>
              </a:lnSpc>
            </a:pPr>
            <a:r>
              <a:rPr lang="en-US" altLang="en-US" sz="2000" dirty="0"/>
              <a:t>Chapter 1. Basic theoretical knowledge</a:t>
            </a:r>
          </a:p>
          <a:p>
            <a:pPr>
              <a:lnSpc>
                <a:spcPct val="80000"/>
              </a:lnSpc>
            </a:pPr>
            <a:r>
              <a:rPr lang="en-US" altLang="en-US" sz="2000" dirty="0"/>
              <a:t>Chapter 2. Detailed information an the case. Presentation </a:t>
            </a:r>
          </a:p>
          <a:p>
            <a:pPr>
              <a:lnSpc>
                <a:spcPct val="80000"/>
              </a:lnSpc>
            </a:pPr>
            <a:r>
              <a:rPr lang="en-US" altLang="en-US" sz="2000" dirty="0"/>
              <a:t>Chapter 3. Aims and objectives of the study</a:t>
            </a:r>
          </a:p>
          <a:p>
            <a:pPr>
              <a:lnSpc>
                <a:spcPct val="80000"/>
              </a:lnSpc>
            </a:pPr>
            <a:r>
              <a:rPr lang="en-US" altLang="en-US" sz="2000" dirty="0"/>
              <a:t>Chapter 4. Research methodology</a:t>
            </a:r>
          </a:p>
          <a:p>
            <a:pPr>
              <a:lnSpc>
                <a:spcPct val="80000"/>
              </a:lnSpc>
            </a:pPr>
            <a:r>
              <a:rPr lang="en-US" altLang="en-US" sz="2000" dirty="0"/>
              <a:t>Chapter 5. Results and interpretation of </a:t>
            </a:r>
            <a:r>
              <a:rPr lang="en-US" altLang="en-US" sz="2000" dirty="0" err="1"/>
              <a:t>reserch</a:t>
            </a:r>
            <a:endParaRPr lang="en-US" altLang="en-US" sz="2000" dirty="0"/>
          </a:p>
          <a:p>
            <a:pPr>
              <a:lnSpc>
                <a:spcPct val="80000"/>
              </a:lnSpc>
            </a:pPr>
            <a:r>
              <a:rPr lang="en-US" altLang="en-US" sz="2000" dirty="0"/>
              <a:t>Chapter 6. Specific recommendations for the study. Action plan </a:t>
            </a:r>
          </a:p>
          <a:p>
            <a:pPr>
              <a:lnSpc>
                <a:spcPct val="80000"/>
              </a:lnSpc>
            </a:pPr>
            <a:r>
              <a:rPr lang="en-US" altLang="en-US" sz="2000" dirty="0"/>
              <a:t>Chapter 7. </a:t>
            </a:r>
            <a:r>
              <a:rPr lang="en-US" altLang="en-US" sz="2000" dirty="0" err="1"/>
              <a:t>Resesarch</a:t>
            </a:r>
            <a:r>
              <a:rPr lang="en-US" altLang="en-US" sz="2000" dirty="0"/>
              <a:t>. Comparisons with other similar cases, relevant to the chosen topic</a:t>
            </a:r>
          </a:p>
          <a:p>
            <a:pPr>
              <a:lnSpc>
                <a:spcPct val="80000"/>
              </a:lnSpc>
            </a:pPr>
            <a:r>
              <a:rPr lang="en-US" altLang="en-US" sz="2000" dirty="0"/>
              <a:t>Chapter 8. Conclusions and the implications of research in psychological practice</a:t>
            </a:r>
          </a:p>
          <a:p>
            <a:pPr>
              <a:lnSpc>
                <a:spcPct val="80000"/>
              </a:lnSpc>
            </a:pPr>
            <a:r>
              <a:rPr lang="en-US" altLang="en-US" sz="2000" dirty="0"/>
              <a:t>Chapter 9. Suggestions</a:t>
            </a:r>
          </a:p>
          <a:p>
            <a:pPr>
              <a:lnSpc>
                <a:spcPct val="80000"/>
              </a:lnSpc>
            </a:pPr>
            <a:r>
              <a:rPr lang="en-US" altLang="en-US" sz="2000" dirty="0"/>
              <a:t>Chapter 10. Summary</a:t>
            </a:r>
          </a:p>
          <a:p>
            <a:pPr>
              <a:lnSpc>
                <a:spcPct val="80000"/>
              </a:lnSpc>
            </a:pPr>
            <a:r>
              <a:rPr lang="en-US" altLang="en-US" sz="2000" dirty="0"/>
              <a:t>Bibliography </a:t>
            </a:r>
          </a:p>
          <a:p>
            <a:pPr>
              <a:lnSpc>
                <a:spcPct val="80000"/>
              </a:lnSpc>
            </a:pPr>
            <a:endParaRPr lang="ro-RO" alt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sz="half" idx="1"/>
          </p:nvPr>
        </p:nvSpPr>
        <p:spPr>
          <a:xfrm>
            <a:off x="468313" y="909638"/>
            <a:ext cx="4103687" cy="5473700"/>
          </a:xfrm>
        </p:spPr>
        <p:txBody>
          <a:bodyPr/>
          <a:lstStyle/>
          <a:p>
            <a:pPr>
              <a:lnSpc>
                <a:spcPct val="105000"/>
              </a:lnSpc>
              <a:spcBef>
                <a:spcPct val="90000"/>
              </a:spcBef>
            </a:pPr>
            <a:r>
              <a:rPr lang="en-US" sz="1600" dirty="0" smtClean="0"/>
              <a:t/>
            </a:r>
            <a:br>
              <a:rPr lang="en-US" sz="1600" dirty="0" smtClean="0"/>
            </a:br>
            <a:r>
              <a:rPr lang="en-US" sz="1600" dirty="0" smtClean="0"/>
              <a:t>4. Establish</a:t>
            </a:r>
            <a:r>
              <a:rPr lang="ro-RO" sz="1600" dirty="0" err="1" smtClean="0"/>
              <a:t>ing</a:t>
            </a:r>
            <a:r>
              <a:rPr lang="en-US" sz="1600" dirty="0" smtClean="0"/>
              <a:t> at the level of all educational units and public institutions the positions of psychologists and social workers so that the children</a:t>
            </a:r>
            <a:r>
              <a:rPr lang="ro-RO" sz="1600" dirty="0" smtClean="0"/>
              <a:t> </a:t>
            </a:r>
            <a:r>
              <a:rPr lang="ro-RO" sz="1600" dirty="0" err="1" smtClean="0"/>
              <a:t>should</a:t>
            </a:r>
            <a:r>
              <a:rPr lang="ro-RO" sz="1600" dirty="0" smtClean="0"/>
              <a:t> </a:t>
            </a:r>
            <a:r>
              <a:rPr lang="ro-RO" sz="1600" dirty="0" err="1" smtClean="0"/>
              <a:t>know</a:t>
            </a:r>
            <a:r>
              <a:rPr lang="ro-RO" sz="1600" dirty="0" smtClean="0"/>
              <a:t> </a:t>
            </a:r>
            <a:r>
              <a:rPr lang="ro-RO" sz="1600" dirty="0" err="1" smtClean="0"/>
              <a:t>who</a:t>
            </a:r>
            <a:r>
              <a:rPr lang="ro-RO" sz="1600" dirty="0" smtClean="0"/>
              <a:t> </a:t>
            </a:r>
            <a:r>
              <a:rPr lang="ro-RO" sz="1600" dirty="0" err="1" smtClean="0"/>
              <a:t>to</a:t>
            </a:r>
            <a:r>
              <a:rPr lang="ro-RO" sz="1600" dirty="0" smtClean="0"/>
              <a:t> talk </a:t>
            </a:r>
            <a:r>
              <a:rPr lang="ro-RO" sz="1600" dirty="0" err="1" smtClean="0"/>
              <a:t>to</a:t>
            </a:r>
            <a:r>
              <a:rPr lang="en-US" sz="1600" dirty="0" smtClean="0"/>
              <a:t> and the cases of abuse </a:t>
            </a:r>
            <a:r>
              <a:rPr lang="ro-RO" sz="1600" dirty="0" err="1" smtClean="0"/>
              <a:t>should</a:t>
            </a:r>
            <a:r>
              <a:rPr lang="ro-RO" sz="1600" dirty="0" smtClean="0"/>
              <a:t> </a:t>
            </a:r>
            <a:r>
              <a:rPr lang="ro-RO" sz="1600" dirty="0" err="1" smtClean="0"/>
              <a:t>be</a:t>
            </a:r>
            <a:r>
              <a:rPr lang="en-US" sz="1600" dirty="0" smtClean="0"/>
              <a:t> detected early.</a:t>
            </a:r>
            <a:endParaRPr lang="ro-RO" sz="1600" dirty="0" smtClean="0"/>
          </a:p>
          <a:p>
            <a:pPr>
              <a:lnSpc>
                <a:spcPct val="105000"/>
              </a:lnSpc>
              <a:spcBef>
                <a:spcPct val="90000"/>
              </a:spcBef>
            </a:pPr>
            <a:r>
              <a:rPr lang="en-US" sz="1600" dirty="0" smtClean="0"/>
              <a:t> 5. Providing social services for family and children. Establishment of teams of specialists for intervention, support and education for families who are at risk (families with precarious income, disadvantaged, with departed parents, etc.)</a:t>
            </a:r>
            <a:endParaRPr lang="ro-RO" sz="1600" dirty="0" smtClean="0"/>
          </a:p>
          <a:p>
            <a:pPr>
              <a:lnSpc>
                <a:spcPct val="105000"/>
              </a:lnSpc>
              <a:spcBef>
                <a:spcPct val="90000"/>
              </a:spcBef>
            </a:pPr>
            <a:r>
              <a:rPr lang="en-US" sz="1600" dirty="0" smtClean="0"/>
              <a:t> 6. Establishment of crisis centers for abused children or families. To avoid the situation of leaving and having no where and thus to leave the abusive environment. </a:t>
            </a:r>
            <a:endParaRPr lang="ro-RO" altLang="en-US" sz="1600" dirty="0"/>
          </a:p>
        </p:txBody>
      </p:sp>
      <p:sp>
        <p:nvSpPr>
          <p:cNvPr id="32772" name="Rectangle 4"/>
          <p:cNvSpPr>
            <a:spLocks noGrp="1" noChangeArrowheads="1"/>
          </p:cNvSpPr>
          <p:nvPr>
            <p:ph sz="half" idx="2"/>
          </p:nvPr>
        </p:nvSpPr>
        <p:spPr>
          <a:xfrm>
            <a:off x="4648200" y="909638"/>
            <a:ext cx="4038600" cy="5218112"/>
          </a:xfrm>
        </p:spPr>
        <p:txBody>
          <a:bodyPr/>
          <a:lstStyle/>
          <a:p>
            <a:r>
              <a:rPr lang="en-US" sz="1600" dirty="0" smtClean="0"/>
              <a:t>7. Establishment of social housing in each community for poor families and</a:t>
            </a:r>
            <a:r>
              <a:rPr lang="ro-RO" sz="1600" dirty="0" smtClean="0"/>
              <a:t> </a:t>
            </a:r>
            <a:r>
              <a:rPr lang="ro-RO" sz="1600" dirty="0" err="1" smtClean="0"/>
              <a:t>with</a:t>
            </a:r>
            <a:r>
              <a:rPr lang="en-US" sz="1600" dirty="0" smtClean="0"/>
              <a:t> many children</a:t>
            </a:r>
            <a:endParaRPr lang="ro-RO" sz="1600" dirty="0" smtClean="0"/>
          </a:p>
          <a:p>
            <a:r>
              <a:rPr lang="en-US" sz="1600" dirty="0" smtClean="0"/>
              <a:t>. 8. Carrying out pro-family and pro-life campaigns that will lead to the improvement of the relations between parents and children, to the increase of the harmony in the family and of the quality of the</a:t>
            </a:r>
            <a:r>
              <a:rPr lang="ro-RO" sz="1600" dirty="0" smtClean="0"/>
              <a:t>ir</a:t>
            </a:r>
            <a:r>
              <a:rPr lang="en-US" sz="1600" dirty="0" smtClean="0"/>
              <a:t> lifestyle.</a:t>
            </a:r>
            <a:endParaRPr lang="ro-RO" sz="1600" dirty="0" smtClean="0"/>
          </a:p>
          <a:p>
            <a:r>
              <a:rPr lang="en-US" sz="1600" dirty="0" smtClean="0"/>
              <a:t> 9. Providing free counseling and therapy services for the family, child, victims. With the help of these services, the victims feel accepted, they no longer feel alone. Families learn how to interact effectively with their children, learn to listen to what their children need. Children develop emotionally, become aware of the painful experiences they are facing and try to overcome them.</a:t>
            </a:r>
            <a:endParaRPr lang="ro-RO" altLang="en-US"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404813"/>
            <a:ext cx="8229600" cy="582612"/>
          </a:xfrm>
        </p:spPr>
        <p:txBody>
          <a:bodyPr/>
          <a:lstStyle/>
          <a:p>
            <a:pPr algn="ctr"/>
            <a:r>
              <a:rPr lang="ro-RO" sz="2800" dirty="0" err="1" smtClean="0"/>
              <a:t>Chapter</a:t>
            </a:r>
            <a:r>
              <a:rPr lang="ro-RO" sz="2800" dirty="0" smtClean="0"/>
              <a:t> 10. </a:t>
            </a:r>
            <a:r>
              <a:rPr lang="ro-RO" sz="2800" dirty="0" err="1" smtClean="0"/>
              <a:t>Summary</a:t>
            </a:r>
            <a:endParaRPr lang="en-US" sz="2800" b="1" i="1" dirty="0"/>
          </a:p>
        </p:txBody>
      </p:sp>
      <p:sp>
        <p:nvSpPr>
          <p:cNvPr id="33795" name="Rectangle 3"/>
          <p:cNvSpPr>
            <a:spLocks noGrp="1" noChangeArrowheads="1"/>
          </p:cNvSpPr>
          <p:nvPr>
            <p:ph type="body" idx="1"/>
          </p:nvPr>
        </p:nvSpPr>
        <p:spPr>
          <a:xfrm>
            <a:off x="468313" y="1557338"/>
            <a:ext cx="8229600" cy="4953000"/>
          </a:xfrm>
        </p:spPr>
        <p:txBody>
          <a:bodyPr/>
          <a:lstStyle/>
          <a:p>
            <a:pPr>
              <a:lnSpc>
                <a:spcPct val="80000"/>
              </a:lnSpc>
            </a:pPr>
            <a:r>
              <a:rPr lang="en-US" sz="1700" dirty="0" smtClean="0"/>
              <a:t>As we have seen, sexual abuse is a negative social phenomenon more often than we would like to admit, with shades much more painful than we imagined and takes place among us in the world, both on adults and on children. The forms that sexual abuse takes vary between minor incidents (</a:t>
            </a:r>
            <a:r>
              <a:rPr lang="ro-RO" sz="1700" dirty="0" err="1" smtClean="0"/>
              <a:t>being</a:t>
            </a:r>
            <a:r>
              <a:rPr lang="ro-RO" sz="1700" dirty="0" smtClean="0"/>
              <a:t> </a:t>
            </a:r>
            <a:r>
              <a:rPr lang="ro-RO" sz="1700" dirty="0" err="1" smtClean="0"/>
              <a:t>expesed</a:t>
            </a:r>
            <a:r>
              <a:rPr lang="ro-RO" sz="1700" dirty="0" smtClean="0"/>
              <a:t> </a:t>
            </a:r>
            <a:r>
              <a:rPr lang="ro-RO" sz="1700" dirty="0" err="1" smtClean="0"/>
              <a:t>to</a:t>
            </a:r>
            <a:r>
              <a:rPr lang="ro-RO" sz="1700" dirty="0" smtClean="0"/>
              <a:t> </a:t>
            </a:r>
            <a:r>
              <a:rPr lang="ro-RO" sz="1700" dirty="0" err="1" smtClean="0"/>
              <a:t>joke</a:t>
            </a:r>
            <a:r>
              <a:rPr lang="en-US" sz="1700" dirty="0" smtClean="0"/>
              <a:t>s, obscene verbal clichés) and forcing the victim to look at naked people; the obligation to watch with the abuser pornographic images or movies, sexual abuse, including sexual contact, etc</a:t>
            </a:r>
            <a:r>
              <a:rPr lang="en-US" sz="1800" dirty="0" smtClean="0"/>
              <a:t>.</a:t>
            </a:r>
            <a:endParaRPr lang="ro-RO" sz="1800" dirty="0" smtClean="0"/>
          </a:p>
          <a:p>
            <a:pPr>
              <a:lnSpc>
                <a:spcPct val="80000"/>
              </a:lnSpc>
            </a:pPr>
            <a:endParaRPr lang="ro-RO" sz="1700" dirty="0" smtClean="0"/>
          </a:p>
          <a:p>
            <a:pPr>
              <a:lnSpc>
                <a:spcPct val="80000"/>
              </a:lnSpc>
            </a:pPr>
            <a:r>
              <a:rPr lang="en-US" sz="1700" dirty="0" smtClean="0"/>
              <a:t>The psychological development of an abused person is strongly marked by the abuse suffered, and manifests itself at the level of communication, relationship, affectivity and at the intellectual and behavioral level. </a:t>
            </a:r>
            <a:endParaRPr lang="ro-RO" sz="1700" dirty="0" smtClean="0"/>
          </a:p>
          <a:p>
            <a:pPr>
              <a:lnSpc>
                <a:spcPct val="80000"/>
              </a:lnSpc>
            </a:pPr>
            <a:endParaRPr lang="ro-RO" sz="1700" dirty="0" smtClean="0"/>
          </a:p>
          <a:p>
            <a:pPr>
              <a:lnSpc>
                <a:spcPct val="80000"/>
              </a:lnSpc>
            </a:pPr>
            <a:r>
              <a:rPr lang="en-US" sz="1700" dirty="0" smtClean="0"/>
              <a:t>The most important support</a:t>
            </a:r>
            <a:r>
              <a:rPr lang="ro-RO" sz="1700" dirty="0" smtClean="0"/>
              <a:t> for</a:t>
            </a:r>
            <a:r>
              <a:rPr lang="en-US" sz="1700" dirty="0" smtClean="0"/>
              <a:t> the child is that of the family; parents play the key role in the child's life and stability, and a low degree of parental involvement represents a risk of neglect or even abuse.</a:t>
            </a:r>
            <a:endParaRPr lang="ro-RO" sz="1700" dirty="0" smtClean="0"/>
          </a:p>
          <a:p>
            <a:pPr>
              <a:lnSpc>
                <a:spcPct val="80000"/>
              </a:lnSpc>
              <a:buNone/>
            </a:pPr>
            <a:endParaRPr lang="ro-RO" sz="1700" dirty="0" smtClean="0"/>
          </a:p>
          <a:p>
            <a:pPr>
              <a:lnSpc>
                <a:spcPct val="80000"/>
              </a:lnSpc>
            </a:pPr>
            <a:r>
              <a:rPr lang="en-US" sz="1700" dirty="0" smtClean="0"/>
              <a:t> For children</a:t>
            </a:r>
            <a:r>
              <a:rPr lang="ro-RO" sz="1700" dirty="0" smtClean="0"/>
              <a:t>,</a:t>
            </a:r>
            <a:r>
              <a:rPr lang="en-US" sz="1700" dirty="0" smtClean="0"/>
              <a:t> the harmony of the family, the position they occupy in the family,</a:t>
            </a:r>
            <a:r>
              <a:rPr lang="ro-RO" sz="1700" dirty="0" smtClean="0"/>
              <a:t> </a:t>
            </a:r>
            <a:r>
              <a:rPr lang="ro-RO" sz="1700" dirty="0" err="1" smtClean="0"/>
              <a:t>the</a:t>
            </a:r>
            <a:r>
              <a:rPr lang="en-US" sz="1700" dirty="0" smtClean="0"/>
              <a:t> love, the understanding, the respect and the autonomy granted to them</a:t>
            </a:r>
            <a:r>
              <a:rPr lang="ro-RO" sz="1700" dirty="0" smtClean="0"/>
              <a:t> </a:t>
            </a:r>
            <a:r>
              <a:rPr lang="ro-RO" sz="1700" dirty="0" err="1" smtClean="0"/>
              <a:t>matter</a:t>
            </a:r>
            <a:r>
              <a:rPr lang="en-US" sz="1700" dirty="0" smtClean="0"/>
              <a:t> much more than the material aspect. Children want to be respected, given the right to opinion, not to be physically or emotionally abused, parents</a:t>
            </a:r>
            <a:r>
              <a:rPr lang="ro-RO" sz="1700" dirty="0" smtClean="0"/>
              <a:t> must</a:t>
            </a:r>
            <a:r>
              <a:rPr lang="en-US" sz="1700" dirty="0" smtClean="0"/>
              <a:t> be understanding and close</a:t>
            </a:r>
            <a:r>
              <a:rPr lang="ro-RO" sz="1700" dirty="0" smtClean="0"/>
              <a:t> </a:t>
            </a:r>
            <a:r>
              <a:rPr lang="ro-RO" sz="1700" dirty="0" err="1" smtClean="0"/>
              <a:t>to</a:t>
            </a:r>
            <a:r>
              <a:rPr lang="ro-RO" sz="1700" dirty="0" smtClean="0"/>
              <a:t> </a:t>
            </a:r>
            <a:r>
              <a:rPr lang="ro-RO" sz="1700" dirty="0" err="1" smtClean="0"/>
              <a:t>them</a:t>
            </a:r>
            <a:r>
              <a:rPr lang="ro-RO" sz="1700" dirty="0" smtClean="0"/>
              <a:t>.</a:t>
            </a:r>
            <a:endParaRPr lang="en-US" sz="17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1174750"/>
            <a:ext cx="8229600" cy="5280025"/>
          </a:xfrm>
        </p:spPr>
        <p:txBody>
          <a:bodyPr/>
          <a:lstStyle/>
          <a:p>
            <a:pPr>
              <a:lnSpc>
                <a:spcPct val="80000"/>
              </a:lnSpc>
            </a:pPr>
            <a:r>
              <a:rPr lang="en-US" sz="2400" dirty="0" smtClean="0"/>
              <a:t>If the abuse and neglect had no consequences for the child and would disappear when he became an adult, the situation would only be</a:t>
            </a:r>
            <a:r>
              <a:rPr lang="ro-RO" sz="2400" dirty="0" smtClean="0"/>
              <a:t> half</a:t>
            </a:r>
            <a:r>
              <a:rPr lang="en-US" sz="2400" dirty="0" smtClean="0"/>
              <a:t> solved.</a:t>
            </a:r>
            <a:endParaRPr lang="ro-RO" sz="2400" dirty="0" smtClean="0"/>
          </a:p>
          <a:p>
            <a:pPr>
              <a:lnSpc>
                <a:spcPct val="80000"/>
              </a:lnSpc>
            </a:pPr>
            <a:r>
              <a:rPr lang="en-US" sz="2400" dirty="0" smtClean="0"/>
              <a:t> But maltreatment also influences the life of the future adult. The greatest risk in this regard is the perpetuation of abusive behavior. </a:t>
            </a:r>
            <a:endParaRPr lang="ro-RO" sz="2400" dirty="0" smtClean="0"/>
          </a:p>
          <a:p>
            <a:pPr>
              <a:lnSpc>
                <a:spcPct val="80000"/>
              </a:lnSpc>
            </a:pPr>
            <a:r>
              <a:rPr lang="en-US" sz="2400" dirty="0" smtClean="0"/>
              <a:t>Thus, abused children can become abusive in their turn. Many of the victims become aggressors. And the most suitable and good solution, both for the society and for the individual is the rehabilitation of the people involved in abuses. </a:t>
            </a:r>
            <a:endParaRPr lang="ro-RO" sz="2400" dirty="0" smtClean="0"/>
          </a:p>
          <a:p>
            <a:pPr>
              <a:lnSpc>
                <a:spcPct val="80000"/>
              </a:lnSpc>
            </a:pPr>
            <a:r>
              <a:rPr lang="en-US" sz="2400" dirty="0" smtClean="0"/>
              <a:t>We must remember that each of us can contribute to the improvement of a man's life, as well as to the worsening of his life. Therefore, it is good to realize that we live in a society and that we must do the job of rational people with dignity.</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549275"/>
            <a:ext cx="8229600" cy="582613"/>
          </a:xfrm>
        </p:spPr>
        <p:txBody>
          <a:bodyPr/>
          <a:lstStyle/>
          <a:p>
            <a:pPr algn="ctr"/>
            <a:r>
              <a:rPr lang="en-US" sz="3200" b="1" i="1" dirty="0" smtClean="0"/>
              <a:t>BIBLIOGRA</a:t>
            </a:r>
            <a:r>
              <a:rPr lang="ro-RO" sz="3200" b="1" i="1" dirty="0" smtClean="0"/>
              <a:t>PHY</a:t>
            </a:r>
            <a:endParaRPr lang="en-US" sz="3200" b="1" i="1" dirty="0"/>
          </a:p>
        </p:txBody>
      </p:sp>
      <p:sp>
        <p:nvSpPr>
          <p:cNvPr id="35843" name="Rectangle 3"/>
          <p:cNvSpPr>
            <a:spLocks noGrp="1" noChangeArrowheads="1"/>
          </p:cNvSpPr>
          <p:nvPr>
            <p:ph type="body" idx="1"/>
          </p:nvPr>
        </p:nvSpPr>
        <p:spPr/>
        <p:txBody>
          <a:bodyPr/>
          <a:lstStyle/>
          <a:p>
            <a:pPr>
              <a:lnSpc>
                <a:spcPct val="80000"/>
              </a:lnSpc>
            </a:pPr>
            <a:endParaRPr lang="en-US" sz="1600" dirty="0"/>
          </a:p>
          <a:p>
            <a:pPr>
              <a:lnSpc>
                <a:spcPct val="80000"/>
              </a:lnSpc>
            </a:pPr>
            <a:endParaRPr lang="en-US" sz="1600" dirty="0"/>
          </a:p>
          <a:p>
            <a:pPr>
              <a:lnSpc>
                <a:spcPct val="80000"/>
              </a:lnSpc>
              <a:spcBef>
                <a:spcPct val="60000"/>
              </a:spcBef>
              <a:buFontTx/>
              <a:buNone/>
            </a:pPr>
            <a:r>
              <a:rPr lang="en-US" sz="1600" dirty="0"/>
              <a:t>1.	</a:t>
            </a:r>
            <a:r>
              <a:rPr lang="en-US" sz="1600" dirty="0" err="1"/>
              <a:t>Alexandrescu,G</a:t>
            </a:r>
            <a:r>
              <a:rPr lang="en-US" sz="1600" dirty="0"/>
              <a:t>.,(</a:t>
            </a:r>
            <a:r>
              <a:rPr lang="en-US" sz="1600" dirty="0" smtClean="0"/>
              <a:t>1998</a:t>
            </a:r>
            <a:r>
              <a:rPr lang="ro-RO" sz="1600" dirty="0" smtClean="0"/>
              <a:t>, </a:t>
            </a:r>
            <a:r>
              <a:rPr lang="en-US" sz="1600" dirty="0" smtClean="0"/>
              <a:t>)</a:t>
            </a:r>
            <a:r>
              <a:rPr lang="ro-RO" sz="1600" dirty="0" err="1" smtClean="0"/>
              <a:t>Poverty</a:t>
            </a:r>
            <a:r>
              <a:rPr lang="ro-RO" sz="1600" dirty="0" smtClean="0"/>
              <a:t> </a:t>
            </a:r>
            <a:r>
              <a:rPr lang="ro-RO" sz="1600" dirty="0" err="1" smtClean="0"/>
              <a:t>and</a:t>
            </a:r>
            <a:r>
              <a:rPr lang="ro-RO" sz="1600" dirty="0" smtClean="0"/>
              <a:t> </a:t>
            </a:r>
            <a:r>
              <a:rPr lang="ro-RO" sz="1600" dirty="0" err="1" smtClean="0"/>
              <a:t>Human</a:t>
            </a:r>
            <a:r>
              <a:rPr lang="ro-RO" sz="1600" dirty="0" smtClean="0"/>
              <a:t> </a:t>
            </a:r>
            <a:r>
              <a:rPr lang="ro-RO" sz="1600" dirty="0" err="1" smtClean="0"/>
              <a:t>Rights</a:t>
            </a:r>
            <a:r>
              <a:rPr lang="en-US" sz="1600" dirty="0" smtClean="0"/>
              <a:t>, </a:t>
            </a:r>
            <a:r>
              <a:rPr lang="en-US" sz="1600" dirty="0" err="1" smtClean="0"/>
              <a:t>Buc</a:t>
            </a:r>
            <a:r>
              <a:rPr lang="ro-RO" sz="1600" dirty="0" err="1" smtClean="0"/>
              <a:t>harest</a:t>
            </a:r>
            <a:r>
              <a:rPr lang="en-US" sz="1600" dirty="0" smtClean="0"/>
              <a:t>, </a:t>
            </a:r>
            <a:r>
              <a:rPr lang="en-US" sz="1600" dirty="0"/>
              <a:t>PNUD.</a:t>
            </a:r>
          </a:p>
          <a:p>
            <a:pPr>
              <a:lnSpc>
                <a:spcPct val="80000"/>
              </a:lnSpc>
              <a:spcBef>
                <a:spcPct val="60000"/>
              </a:spcBef>
              <a:buFontTx/>
              <a:buNone/>
            </a:pPr>
            <a:r>
              <a:rPr lang="en-US" sz="1600" dirty="0"/>
              <a:t>2.	</a:t>
            </a:r>
            <a:r>
              <a:rPr lang="en-US" sz="1600" dirty="0" err="1"/>
              <a:t>Allport</a:t>
            </a:r>
            <a:r>
              <a:rPr lang="en-US" sz="1600" dirty="0"/>
              <a:t>, G. W, (1991), ,</a:t>
            </a:r>
            <a:r>
              <a:rPr lang="en-US" sz="1600" dirty="0" err="1"/>
              <a:t>Structura</a:t>
            </a:r>
            <a:r>
              <a:rPr lang="en-US" sz="1600" dirty="0"/>
              <a:t> </a:t>
            </a:r>
            <a:r>
              <a:rPr lang="en-US" sz="1600" dirty="0" err="1"/>
              <a:t>si</a:t>
            </a:r>
            <a:r>
              <a:rPr lang="en-US" sz="1600" dirty="0"/>
              <a:t> </a:t>
            </a:r>
            <a:r>
              <a:rPr lang="en-US" sz="1600" dirty="0" err="1"/>
              <a:t>dezvoltarea</a:t>
            </a:r>
            <a:r>
              <a:rPr lang="en-US" sz="1600" dirty="0"/>
              <a:t> </a:t>
            </a:r>
            <a:r>
              <a:rPr lang="en-US" sz="1600" dirty="0" err="1"/>
              <a:t>personalitatii</a:t>
            </a:r>
            <a:r>
              <a:rPr lang="en-US" sz="1600" dirty="0"/>
              <a:t>, </a:t>
            </a:r>
            <a:r>
              <a:rPr lang="en-US" sz="1600" dirty="0" err="1"/>
              <a:t>Editura</a:t>
            </a:r>
            <a:r>
              <a:rPr lang="en-US" sz="1600" dirty="0"/>
              <a:t> </a:t>
            </a:r>
            <a:r>
              <a:rPr lang="en-US" sz="1600" dirty="0" err="1"/>
              <a:t>Didactica</a:t>
            </a:r>
            <a:r>
              <a:rPr lang="en-US" sz="1600" dirty="0"/>
              <a:t> </a:t>
            </a:r>
            <a:r>
              <a:rPr lang="en-US" sz="1600" dirty="0" err="1"/>
              <a:t>si</a:t>
            </a:r>
            <a:r>
              <a:rPr lang="en-US" sz="1600" dirty="0"/>
              <a:t> </a:t>
            </a:r>
            <a:r>
              <a:rPr lang="en-US" sz="1600" dirty="0" err="1"/>
              <a:t>Pedagogica</a:t>
            </a:r>
            <a:r>
              <a:rPr lang="en-US" sz="1600" dirty="0"/>
              <a:t>, </a:t>
            </a:r>
            <a:r>
              <a:rPr lang="en-US" sz="1600" dirty="0" err="1" smtClean="0"/>
              <a:t>Buc</a:t>
            </a:r>
            <a:r>
              <a:rPr lang="ro-RO" sz="1600" dirty="0" err="1" smtClean="0"/>
              <a:t>harest</a:t>
            </a:r>
            <a:r>
              <a:rPr lang="en-US" sz="1600" dirty="0" smtClean="0"/>
              <a:t>.</a:t>
            </a:r>
            <a:endParaRPr lang="en-US" sz="1600" dirty="0"/>
          </a:p>
          <a:p>
            <a:pPr>
              <a:lnSpc>
                <a:spcPct val="80000"/>
              </a:lnSpc>
              <a:spcBef>
                <a:spcPct val="60000"/>
              </a:spcBef>
              <a:buFontTx/>
              <a:buNone/>
            </a:pPr>
            <a:r>
              <a:rPr lang="en-US" sz="1600" dirty="0"/>
              <a:t>3.	</a:t>
            </a:r>
            <a:r>
              <a:rPr lang="en-US" sz="1600" dirty="0" err="1"/>
              <a:t>Balan</a:t>
            </a:r>
            <a:r>
              <a:rPr lang="en-US" sz="1600" dirty="0"/>
              <a:t>, C., (2016) Child abuse. Case study, </a:t>
            </a:r>
            <a:r>
              <a:rPr lang="en-US" sz="1600" dirty="0" err="1"/>
              <a:t>Spiru</a:t>
            </a:r>
            <a:r>
              <a:rPr lang="en-US" sz="1600" dirty="0"/>
              <a:t> </a:t>
            </a:r>
            <a:r>
              <a:rPr lang="en-US" sz="1600" dirty="0" err="1"/>
              <a:t>Haret</a:t>
            </a:r>
            <a:r>
              <a:rPr lang="en-US" sz="1600" dirty="0"/>
              <a:t> University, Faculty of Psychology and Educational Sciences, Brasov, - Scientific Research and Education in the Air Force-</a:t>
            </a:r>
            <a:r>
              <a:rPr lang="en-US" sz="1600" dirty="0" err="1"/>
              <a:t>Afases</a:t>
            </a:r>
            <a:r>
              <a:rPr lang="en-US" sz="1600" dirty="0"/>
              <a:t>, DOI: 10.19062/2247-3173.2016.18.2.4</a:t>
            </a:r>
          </a:p>
          <a:p>
            <a:pPr>
              <a:lnSpc>
                <a:spcPct val="80000"/>
              </a:lnSpc>
              <a:spcBef>
                <a:spcPct val="60000"/>
              </a:spcBef>
              <a:buFontTx/>
              <a:buNone/>
            </a:pPr>
            <a:r>
              <a:rPr lang="en-US" sz="1600" dirty="0"/>
              <a:t>4.	</a:t>
            </a:r>
            <a:r>
              <a:rPr lang="en-US" sz="1600" dirty="0" err="1"/>
              <a:t>Ionescu</a:t>
            </a:r>
            <a:r>
              <a:rPr lang="en-US" sz="1600" dirty="0"/>
              <a:t>, S., (2001) </a:t>
            </a:r>
            <a:r>
              <a:rPr lang="en-US" sz="1600" dirty="0" err="1"/>
              <a:t>Copilul</a:t>
            </a:r>
            <a:r>
              <a:rPr lang="en-US" sz="1600" dirty="0"/>
              <a:t> </a:t>
            </a:r>
            <a:r>
              <a:rPr lang="en-US" sz="1600" dirty="0" err="1"/>
              <a:t>maltratat</a:t>
            </a:r>
            <a:r>
              <a:rPr lang="en-US" sz="1600" dirty="0"/>
              <a:t>. </a:t>
            </a:r>
            <a:r>
              <a:rPr lang="en-US" sz="1600" dirty="0" err="1"/>
              <a:t>Evaluare</a:t>
            </a:r>
            <a:r>
              <a:rPr lang="en-US" sz="1600" dirty="0"/>
              <a:t>, </a:t>
            </a:r>
            <a:r>
              <a:rPr lang="en-US" sz="1600" dirty="0" err="1"/>
              <a:t>prevenire</a:t>
            </a:r>
            <a:r>
              <a:rPr lang="en-US" sz="1600" dirty="0"/>
              <a:t>, </a:t>
            </a:r>
            <a:r>
              <a:rPr lang="en-US" sz="1600" dirty="0" err="1"/>
              <a:t>interventie</a:t>
            </a:r>
            <a:r>
              <a:rPr lang="en-US" sz="1600" dirty="0"/>
              <a:t>, </a:t>
            </a:r>
            <a:r>
              <a:rPr lang="en-US" sz="1600" dirty="0" err="1"/>
              <a:t>Editura</a:t>
            </a:r>
            <a:r>
              <a:rPr lang="en-US" sz="1600" dirty="0"/>
              <a:t> </a:t>
            </a:r>
            <a:r>
              <a:rPr lang="en-US" sz="1600" dirty="0" err="1"/>
              <a:t>Fundatia</a:t>
            </a:r>
            <a:r>
              <a:rPr lang="en-US" sz="1600" dirty="0"/>
              <a:t> </a:t>
            </a:r>
            <a:r>
              <a:rPr lang="en-US" sz="1600" dirty="0" err="1"/>
              <a:t>Internationala</a:t>
            </a:r>
            <a:r>
              <a:rPr lang="en-US" sz="1600" dirty="0"/>
              <a:t> </a:t>
            </a:r>
            <a:r>
              <a:rPr lang="en-US" sz="1600" dirty="0" err="1"/>
              <a:t>pentru</a:t>
            </a:r>
            <a:r>
              <a:rPr lang="en-US" sz="1600" dirty="0"/>
              <a:t> </a:t>
            </a:r>
            <a:r>
              <a:rPr lang="en-US" sz="1600" dirty="0" err="1"/>
              <a:t>Copil</a:t>
            </a:r>
            <a:r>
              <a:rPr lang="en-US" sz="1600" dirty="0"/>
              <a:t> </a:t>
            </a:r>
            <a:r>
              <a:rPr lang="en-US" sz="1600" dirty="0" err="1"/>
              <a:t>si</a:t>
            </a:r>
            <a:r>
              <a:rPr lang="en-US" sz="1600" dirty="0"/>
              <a:t> </a:t>
            </a:r>
            <a:r>
              <a:rPr lang="en-US" sz="1600" dirty="0" err="1"/>
              <a:t>familie</a:t>
            </a:r>
            <a:r>
              <a:rPr lang="en-US" sz="1600" dirty="0"/>
              <a:t>, </a:t>
            </a:r>
            <a:r>
              <a:rPr lang="en-US" sz="1600" dirty="0" err="1" smtClean="0"/>
              <a:t>Buc</a:t>
            </a:r>
            <a:r>
              <a:rPr lang="ro-RO" sz="1600" dirty="0" err="1" smtClean="0"/>
              <a:t>harest</a:t>
            </a:r>
            <a:endParaRPr lang="en-US" sz="1600" dirty="0"/>
          </a:p>
          <a:p>
            <a:pPr>
              <a:lnSpc>
                <a:spcPct val="80000"/>
              </a:lnSpc>
              <a:spcBef>
                <a:spcPct val="60000"/>
              </a:spcBef>
              <a:buFontTx/>
              <a:buNone/>
            </a:pPr>
            <a:r>
              <a:rPr lang="en-US" sz="1600" dirty="0"/>
              <a:t>5.	</a:t>
            </a:r>
            <a:r>
              <a:rPr lang="en-US" sz="1600" dirty="0" err="1"/>
              <a:t>Sîmboteanu</a:t>
            </a:r>
            <a:r>
              <a:rPr lang="en-US" sz="1600" dirty="0"/>
              <a:t>, D., </a:t>
            </a:r>
            <a:r>
              <a:rPr lang="en-US" sz="1600" dirty="0" err="1"/>
              <a:t>Cheianu</a:t>
            </a:r>
            <a:r>
              <a:rPr lang="en-US" sz="1600" dirty="0"/>
              <a:t>-Andrei, D., (2016) </a:t>
            </a:r>
            <a:r>
              <a:rPr lang="en-US" sz="1600" dirty="0" err="1"/>
              <a:t>Corelatia</a:t>
            </a:r>
            <a:r>
              <a:rPr lang="en-US" sz="1600" dirty="0"/>
              <a:t> </a:t>
            </a:r>
            <a:r>
              <a:rPr lang="en-US" sz="1600" dirty="0" err="1"/>
              <a:t>dintre</a:t>
            </a:r>
            <a:r>
              <a:rPr lang="en-US" sz="1600" dirty="0"/>
              <a:t> </a:t>
            </a:r>
            <a:r>
              <a:rPr lang="en-US" sz="1600" dirty="0" err="1"/>
              <a:t>abuzul</a:t>
            </a:r>
            <a:r>
              <a:rPr lang="en-US" sz="1600" dirty="0"/>
              <a:t> sexual </a:t>
            </a:r>
            <a:r>
              <a:rPr lang="en-US" sz="1600" dirty="0" err="1"/>
              <a:t>în</a:t>
            </a:r>
            <a:r>
              <a:rPr lang="en-US" sz="1600" dirty="0"/>
              <a:t> </a:t>
            </a:r>
            <a:r>
              <a:rPr lang="en-US" sz="1600" dirty="0" err="1"/>
              <a:t>copilărie</a:t>
            </a:r>
            <a:r>
              <a:rPr lang="en-US" sz="1600" dirty="0"/>
              <a:t> </a:t>
            </a:r>
            <a:r>
              <a:rPr lang="en-US" sz="1600" dirty="0" err="1"/>
              <a:t>si</a:t>
            </a:r>
            <a:r>
              <a:rPr lang="en-US" sz="1600" dirty="0"/>
              <a:t> </a:t>
            </a:r>
            <a:r>
              <a:rPr lang="en-US" sz="1600" dirty="0" err="1"/>
              <a:t>comportamentul</a:t>
            </a:r>
            <a:r>
              <a:rPr lang="en-US" sz="1600" dirty="0"/>
              <a:t> sexual </a:t>
            </a:r>
            <a:r>
              <a:rPr lang="en-US" sz="1600" dirty="0" err="1"/>
              <a:t>riscant</a:t>
            </a:r>
            <a:r>
              <a:rPr lang="en-US" sz="1600" dirty="0"/>
              <a:t> ulterior. </a:t>
            </a:r>
            <a:r>
              <a:rPr lang="en-US" sz="1600" dirty="0" err="1"/>
              <a:t>Studiu</a:t>
            </a:r>
            <a:r>
              <a:rPr lang="en-US" sz="1600" dirty="0"/>
              <a:t>, </a:t>
            </a:r>
            <a:r>
              <a:rPr lang="en-US" sz="1600" dirty="0" err="1"/>
              <a:t>Centrul</a:t>
            </a:r>
            <a:r>
              <a:rPr lang="en-US" sz="1600" dirty="0"/>
              <a:t> </a:t>
            </a:r>
            <a:r>
              <a:rPr lang="en-US" sz="1600" dirty="0" err="1"/>
              <a:t>Naţional</a:t>
            </a:r>
            <a:r>
              <a:rPr lang="en-US" sz="1600" dirty="0"/>
              <a:t> de </a:t>
            </a:r>
            <a:r>
              <a:rPr lang="en-US" sz="1600" dirty="0" err="1"/>
              <a:t>Prevenire</a:t>
            </a:r>
            <a:r>
              <a:rPr lang="en-US" sz="1600" dirty="0"/>
              <a:t> a </a:t>
            </a:r>
            <a:r>
              <a:rPr lang="en-US" sz="1600" dirty="0" err="1"/>
              <a:t>Abuzului</a:t>
            </a:r>
            <a:r>
              <a:rPr lang="en-US" sz="1600" dirty="0"/>
              <a:t> </a:t>
            </a:r>
            <a:r>
              <a:rPr lang="en-US" sz="1600" dirty="0" err="1"/>
              <a:t>faţă</a:t>
            </a:r>
            <a:r>
              <a:rPr lang="en-US" sz="1600" dirty="0"/>
              <a:t> de </a:t>
            </a:r>
            <a:r>
              <a:rPr lang="en-US" sz="1600" dirty="0" err="1"/>
              <a:t>Copii</a:t>
            </a:r>
            <a:r>
              <a:rPr lang="en-US" sz="1600" dirty="0"/>
              <a:t> (CNPAC), </a:t>
            </a:r>
            <a:r>
              <a:rPr lang="en-US" sz="1600" dirty="0" err="1"/>
              <a:t>Realitatea</a:t>
            </a:r>
            <a:r>
              <a:rPr lang="en-US" sz="1600" dirty="0"/>
              <a:t> Media, Chisinau</a:t>
            </a:r>
          </a:p>
          <a:p>
            <a:pPr>
              <a:lnSpc>
                <a:spcPct val="80000"/>
              </a:lnSpc>
              <a:spcBef>
                <a:spcPct val="60000"/>
              </a:spcBef>
              <a:buFontTx/>
              <a:buNone/>
            </a:pPr>
            <a:r>
              <a:rPr lang="en-US" sz="1600" dirty="0"/>
              <a:t>6.	</a:t>
            </a:r>
            <a:r>
              <a:rPr lang="en-US" sz="1600" dirty="0" err="1"/>
              <a:t>Vaillancourt</a:t>
            </a:r>
            <a:r>
              <a:rPr lang="en-US" sz="1600" dirty="0"/>
              <a:t>-Morel, M-P., at all. (2015) Avoidant and compulsive sexual </a:t>
            </a:r>
            <a:r>
              <a:rPr lang="en-US" sz="1600" dirty="0" err="1"/>
              <a:t>behavoiurs</a:t>
            </a:r>
            <a:r>
              <a:rPr lang="en-US" sz="1600" dirty="0"/>
              <a:t> in male and female survivors of childhood sexual abuse. Child Abuse and Neglect, DOI: 10.1016/j.chiabu.2014.10.024.</a:t>
            </a:r>
          </a:p>
          <a:p>
            <a:pPr>
              <a:lnSpc>
                <a:spcPct val="80000"/>
              </a:lnSpc>
              <a:spcBef>
                <a:spcPct val="60000"/>
              </a:spcBef>
              <a:buFontTx/>
              <a:buNone/>
            </a:pPr>
            <a:r>
              <a:rPr lang="en-US" sz="1600" dirty="0"/>
              <a:t>7.	</a:t>
            </a:r>
            <a:r>
              <a:rPr lang="en-US" sz="1600" dirty="0" err="1"/>
              <a:t>Cercetare</a:t>
            </a:r>
            <a:r>
              <a:rPr lang="en-US" sz="1600" dirty="0"/>
              <a:t> </a:t>
            </a:r>
            <a:r>
              <a:rPr lang="en-US" sz="1600" dirty="0" err="1"/>
              <a:t>constatativ-ameliorativa</a:t>
            </a:r>
            <a:r>
              <a:rPr lang="en-US" sz="1600" dirty="0"/>
              <a:t>. </a:t>
            </a:r>
            <a:r>
              <a:rPr lang="en-US" sz="1600" dirty="0" err="1"/>
              <a:t>Abuzul</a:t>
            </a:r>
            <a:r>
              <a:rPr lang="en-US" sz="1600" dirty="0"/>
              <a:t> </a:t>
            </a:r>
            <a:r>
              <a:rPr lang="en-US" sz="1600" dirty="0" err="1"/>
              <a:t>asupra</a:t>
            </a:r>
            <a:r>
              <a:rPr lang="en-US" sz="1600" dirty="0"/>
              <a:t> </a:t>
            </a:r>
            <a:r>
              <a:rPr lang="en-US" sz="1600" dirty="0" err="1"/>
              <a:t>copilului</a:t>
            </a:r>
            <a:r>
              <a:rPr lang="en-US" sz="1600" dirty="0"/>
              <a:t> - </a:t>
            </a:r>
            <a:r>
              <a:rPr lang="en-US" sz="1600" dirty="0" err="1"/>
              <a:t>accesata</a:t>
            </a:r>
            <a:r>
              <a:rPr lang="en-US" sz="1600" dirty="0"/>
              <a:t> la data: 05.10.2019 http://www.scritub.com/sociologie/asistenta-sociala/CERCETARE-CONSTATATIVAMELIORAT35671.php</a:t>
            </a:r>
          </a:p>
          <a:p>
            <a:pPr>
              <a:lnSpc>
                <a:spcPct val="80000"/>
              </a:lnSpc>
            </a:pP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477838"/>
            <a:ext cx="8229600" cy="438150"/>
          </a:xfrm>
        </p:spPr>
        <p:txBody>
          <a:bodyPr/>
          <a:lstStyle/>
          <a:p>
            <a:pPr algn="ctr"/>
            <a:r>
              <a:rPr lang="en-US" sz="3200" b="1" dirty="0"/>
              <a:t>Introduction </a:t>
            </a:r>
          </a:p>
        </p:txBody>
      </p:sp>
      <p:sp>
        <p:nvSpPr>
          <p:cNvPr id="6147" name="Rectangle 3"/>
          <p:cNvSpPr>
            <a:spLocks noGrp="1" noChangeArrowheads="1"/>
          </p:cNvSpPr>
          <p:nvPr>
            <p:ph type="body" idx="1"/>
          </p:nvPr>
        </p:nvSpPr>
        <p:spPr>
          <a:xfrm>
            <a:off x="539750" y="1270000"/>
            <a:ext cx="8229600" cy="5400675"/>
          </a:xfrm>
        </p:spPr>
        <p:txBody>
          <a:bodyPr/>
          <a:lstStyle/>
          <a:p>
            <a:pPr marL="0" indent="0" algn="just">
              <a:buNone/>
            </a:pPr>
            <a:r>
              <a:rPr lang="en-US" altLang="en-US" sz="1700" b="1" dirty="0"/>
              <a:t>...„You cannot forget it, you cannot erase it, but you can change your attitude!”</a:t>
            </a:r>
          </a:p>
          <a:p>
            <a:pPr marL="0" indent="0" algn="just">
              <a:buNone/>
            </a:pPr>
            <a:endParaRPr lang="en-US" altLang="en-US" sz="1700" b="1" dirty="0"/>
          </a:p>
          <a:p>
            <a:pPr marL="0" indent="0" algn="just">
              <a:buNone/>
            </a:pPr>
            <a:r>
              <a:rPr lang="en-US" altLang="en-US" sz="1700" b="1" dirty="0"/>
              <a:t/>
            </a:r>
            <a:br>
              <a:rPr lang="en-US" altLang="en-US" sz="1700" b="1" dirty="0"/>
            </a:br>
            <a:r>
              <a:rPr lang="en-US" altLang="en-US" sz="1700" b="1" dirty="0"/>
              <a:t>Violence against children and against women has been and still is a problem for most countries. This was observed in a 2014 global study by UNICEF "Hidden in Plain Sight: A statistical analysis of violence against children" in which there are over 190 countries. </a:t>
            </a:r>
          </a:p>
          <a:p>
            <a:pPr marL="0" indent="0" algn="just">
              <a:buNone/>
            </a:pPr>
            <a:r>
              <a:rPr lang="en-US" altLang="en-US" sz="1700" b="1" dirty="0"/>
              <a:t/>
            </a:r>
            <a:br>
              <a:rPr lang="en-US" altLang="en-US" sz="1700" b="1" dirty="0"/>
            </a:br>
            <a:r>
              <a:rPr lang="en-US" altLang="en-US" sz="1700" b="1" dirty="0"/>
              <a:t>Unfortunately, in Romania, we are witnessing an increase in abuse, through the media we can see that the number of sexual offenses involving children, as well as the diversification of the forms of abuse against children are increasing. </a:t>
            </a:r>
          </a:p>
          <a:p>
            <a:pPr marL="0" indent="0" algn="just">
              <a:buNone/>
            </a:pPr>
            <a:r>
              <a:rPr lang="en-US" altLang="en-US" sz="1700" b="1" dirty="0"/>
              <a:t/>
            </a:r>
            <a:br>
              <a:rPr lang="en-US" altLang="en-US" sz="1700" b="1" dirty="0"/>
            </a:br>
            <a:r>
              <a:rPr lang="en-US" altLang="en-US" sz="1700" b="1" dirty="0"/>
              <a:t>The purpose of this study is to identify the consequences of sexual abuse on the psycho-emotional development and integrity of a child. </a:t>
            </a:r>
            <a:endParaRPr lang="ro-RO" altLang="en-US" sz="17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549275"/>
            <a:ext cx="8229600" cy="582613"/>
          </a:xfrm>
        </p:spPr>
        <p:txBody>
          <a:bodyPr/>
          <a:lstStyle/>
          <a:p>
            <a:r>
              <a:rPr lang="en-US" altLang="en-US" sz="2400" b="1" i="1" dirty="0"/>
              <a:t>Possible  consequences of the abuse</a:t>
            </a:r>
            <a:endParaRPr lang="ro-RO" altLang="en-US" sz="2400" b="1" i="1" dirty="0"/>
          </a:p>
        </p:txBody>
      </p:sp>
      <p:sp>
        <p:nvSpPr>
          <p:cNvPr id="5" name="Rectangle 3"/>
          <p:cNvSpPr>
            <a:spLocks noGrp="1" noChangeArrowheads="1"/>
          </p:cNvSpPr>
          <p:nvPr>
            <p:ph idx="1"/>
          </p:nvPr>
        </p:nvSpPr>
        <p:spPr/>
        <p:txBody>
          <a:bodyPr/>
          <a:lstStyle/>
          <a:p>
            <a:pPr algn="just">
              <a:lnSpc>
                <a:spcPct val="80000"/>
              </a:lnSpc>
            </a:pPr>
            <a:r>
              <a:rPr lang="en-US" sz="2200" dirty="0" smtClean="0"/>
              <a:t>Numerous research shows that child sexual abuse is consistently correlated with a variety of negative pre-adolescent (Friedrich, 2001; </a:t>
            </a:r>
            <a:r>
              <a:rPr lang="en-US" sz="2200" dirty="0" err="1" smtClean="0"/>
              <a:t>Trickett</a:t>
            </a:r>
            <a:r>
              <a:rPr lang="en-US" sz="2200" dirty="0" smtClean="0"/>
              <a:t>, 2011) and adolescent (</a:t>
            </a:r>
            <a:r>
              <a:rPr lang="en-US" sz="2200" dirty="0" err="1" smtClean="0"/>
              <a:t>Beeb</a:t>
            </a:r>
            <a:r>
              <a:rPr lang="en-US" sz="2200" dirty="0" smtClean="0"/>
              <a:t>, 2002) attitudes and negative sexual behaviors.</a:t>
            </a:r>
            <a:endParaRPr lang="ro-RO" altLang="en-US" sz="2200" dirty="0" smtClean="0"/>
          </a:p>
          <a:p>
            <a:pPr algn="just">
              <a:lnSpc>
                <a:spcPct val="80000"/>
              </a:lnSpc>
              <a:buFontTx/>
              <a:buNone/>
            </a:pPr>
            <a:endParaRPr lang="ro-RO" altLang="en-US" sz="1200" dirty="0"/>
          </a:p>
          <a:p>
            <a:pPr algn="just">
              <a:lnSpc>
                <a:spcPct val="80000"/>
              </a:lnSpc>
            </a:pPr>
            <a:r>
              <a:rPr lang="ro-RO" altLang="en-US" sz="2200" dirty="0" smtClean="0"/>
              <a:t>R</a:t>
            </a:r>
            <a:r>
              <a:rPr lang="en-US" sz="2200" dirty="0" err="1" smtClean="0"/>
              <a:t>ecent</a:t>
            </a:r>
            <a:r>
              <a:rPr lang="en-US" sz="2200" dirty="0" smtClean="0"/>
              <a:t> research notifies the existence of the link between sexual abuse in childhood and the consequences on sexual health at maturity.</a:t>
            </a:r>
            <a:endParaRPr lang="ro-RO" altLang="en-US" sz="2200" dirty="0" smtClean="0"/>
          </a:p>
          <a:p>
            <a:pPr algn="just">
              <a:lnSpc>
                <a:spcPct val="80000"/>
              </a:lnSpc>
              <a:buFontTx/>
              <a:buNone/>
            </a:pPr>
            <a:endParaRPr lang="ro-RO" altLang="en-US" sz="1200" dirty="0"/>
          </a:p>
          <a:p>
            <a:pPr algn="just">
              <a:lnSpc>
                <a:spcPct val="80000"/>
              </a:lnSpc>
            </a:pPr>
            <a:r>
              <a:rPr lang="ro-RO" sz="2200" dirty="0" smtClean="0"/>
              <a:t>Victims of abuse face various disorders, such as: sexual dysfunction, confused sexual identity, aversion to sexual intimacy, multiple sexual partners, hyper-emphasis on sexuality, increased risk for repeated sexual victimization. (Vaillancourt-Morel, Marie-Pier</a:t>
            </a:r>
            <a:r>
              <a:rPr lang="en-US" sz="2200" dirty="0" smtClean="0"/>
              <a:t> - </a:t>
            </a:r>
            <a:r>
              <a:rPr lang="ro-RO" sz="2200" i="1" dirty="0" smtClean="0"/>
              <a:t>Avoidant and compulsive sexual behavoiurs in male and female survivors of childhood sexual abuse. Child Abuse and Neglect 40 (2015), pp. 48-59</a:t>
            </a:r>
            <a:endParaRPr lang="ro-RO" altLang="en-US" sz="2200" i="1" dirty="0"/>
          </a:p>
          <a:p>
            <a:pPr>
              <a:lnSpc>
                <a:spcPct val="80000"/>
              </a:lnSpc>
            </a:pPr>
            <a:endParaRPr lang="ro-RO" alt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620713"/>
            <a:ext cx="8424862" cy="582612"/>
          </a:xfrm>
        </p:spPr>
        <p:txBody>
          <a:bodyPr/>
          <a:lstStyle/>
          <a:p>
            <a:r>
              <a:rPr lang="en-US" altLang="en-US" sz="2400" b="1" i="1" dirty="0"/>
              <a:t>The place where the child should be the safest...</a:t>
            </a:r>
            <a:endParaRPr lang="ro-RO" altLang="en-US" sz="2400" b="1"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3928" y="1174750"/>
            <a:ext cx="7656144"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6725" y="476250"/>
            <a:ext cx="8229600" cy="584200"/>
          </a:xfrm>
        </p:spPr>
        <p:txBody>
          <a:bodyPr/>
          <a:lstStyle/>
          <a:p>
            <a:pPr algn="ctr"/>
            <a:r>
              <a:rPr lang="en-US" sz="3200" b="1" i="1" dirty="0" smtClean="0"/>
              <a:t>C</a:t>
            </a:r>
            <a:r>
              <a:rPr lang="ro-RO" sz="3200" b="1" i="1" dirty="0" err="1" smtClean="0"/>
              <a:t>hapter</a:t>
            </a:r>
            <a:r>
              <a:rPr lang="ro-RO" sz="3200" b="1" i="1" dirty="0" smtClean="0"/>
              <a:t> 1: Basic </a:t>
            </a:r>
            <a:r>
              <a:rPr lang="ro-RO" sz="3200" b="1" i="1" dirty="0" err="1" smtClean="0"/>
              <a:t>Theoretical</a:t>
            </a:r>
            <a:r>
              <a:rPr lang="ro-RO" sz="3200" b="1" i="1" dirty="0" smtClean="0"/>
              <a:t> </a:t>
            </a:r>
            <a:r>
              <a:rPr lang="ro-RO" sz="3200" b="1" i="1" dirty="0" err="1" smtClean="0"/>
              <a:t>Notions</a:t>
            </a:r>
            <a:r>
              <a:rPr lang="en-US" sz="3200" b="1" i="1" dirty="0" smtClean="0"/>
              <a:t> </a:t>
            </a:r>
            <a:r>
              <a:rPr lang="en-US" sz="3200" b="1" dirty="0" smtClean="0"/>
              <a:t> </a:t>
            </a:r>
            <a:endParaRPr lang="en-US" sz="3200" b="1" dirty="0"/>
          </a:p>
        </p:txBody>
      </p:sp>
      <p:sp>
        <p:nvSpPr>
          <p:cNvPr id="9219" name="Rectangle 3"/>
          <p:cNvSpPr>
            <a:spLocks noGrp="1" noChangeArrowheads="1"/>
          </p:cNvSpPr>
          <p:nvPr>
            <p:ph type="body" sz="half" idx="3"/>
          </p:nvPr>
        </p:nvSpPr>
        <p:spPr>
          <a:xfrm>
            <a:off x="4213225" y="1174750"/>
            <a:ext cx="4679950" cy="5422900"/>
          </a:xfrm>
        </p:spPr>
        <p:txBody>
          <a:bodyPr/>
          <a:lstStyle/>
          <a:p>
            <a:pPr>
              <a:lnSpc>
                <a:spcPct val="80000"/>
              </a:lnSpc>
              <a:buFontTx/>
              <a:buNone/>
            </a:pPr>
            <a:endParaRPr lang="en-US" sz="1800" b="1" dirty="0"/>
          </a:p>
          <a:p>
            <a:pPr>
              <a:lnSpc>
                <a:spcPct val="80000"/>
              </a:lnSpc>
            </a:pPr>
            <a:r>
              <a:rPr lang="en-US" sz="2000" dirty="0"/>
              <a:t>a) </a:t>
            </a:r>
            <a:r>
              <a:rPr lang="ro-RO" sz="2000" dirty="0" smtClean="0"/>
              <a:t>t</a:t>
            </a:r>
            <a:r>
              <a:rPr lang="en-US" sz="2000" dirty="0" smtClean="0"/>
              <a:t>he involvement in a sexual activity of a child who, according to  the national law, did not reach the legal age for the sexual life </a:t>
            </a:r>
            <a:endParaRPr lang="ro-RO" sz="2000" dirty="0" smtClean="0"/>
          </a:p>
          <a:p>
            <a:pPr>
              <a:lnSpc>
                <a:spcPct val="80000"/>
              </a:lnSpc>
              <a:buNone/>
            </a:pPr>
            <a:endParaRPr lang="en-US" sz="2000" dirty="0"/>
          </a:p>
          <a:p>
            <a:pPr>
              <a:lnSpc>
                <a:spcPct val="80000"/>
              </a:lnSpc>
              <a:buFontTx/>
              <a:buNone/>
            </a:pPr>
            <a:endParaRPr lang="en-US" sz="800" dirty="0"/>
          </a:p>
          <a:p>
            <a:pPr>
              <a:lnSpc>
                <a:spcPct val="80000"/>
              </a:lnSpc>
            </a:pPr>
            <a:r>
              <a:rPr lang="en-US" sz="2000" dirty="0"/>
              <a:t>b</a:t>
            </a:r>
            <a:r>
              <a:rPr lang="en-US" sz="2000" dirty="0" smtClean="0"/>
              <a:t>) involving the child in sexual activities, using coercion, force or threats, abusing a position recognized as trustworthy, authoritative or influential on the child, within the family, or abusing a situation of special vulnerability of the child, caused mainly by a mental / physical disability or addictive situations. (Council of Europe Convention for the Protection of Children from Sexual Exploitation and Sexual Abuse, Article 18.)</a:t>
            </a:r>
            <a:endParaRPr lang="en-US" sz="2000" i="1" dirty="0"/>
          </a:p>
        </p:txBody>
      </p:sp>
      <p:pic>
        <p:nvPicPr>
          <p:cNvPr id="9220" name="Picture 4"/>
          <p:cNvPicPr>
            <a:picLocks noGrp="1" noChangeAspect="1" noChangeArrowheads="1"/>
          </p:cNvPicPr>
          <p:nvPr>
            <p:ph sz="quarter" idx="2"/>
          </p:nvPr>
        </p:nvPicPr>
        <p:blipFill>
          <a:blip r:embed="rId2"/>
          <a:srcRect/>
          <a:stretch>
            <a:fillRect/>
          </a:stretch>
        </p:blipFill>
        <p:spPr>
          <a:xfrm>
            <a:off x="457200" y="3748088"/>
            <a:ext cx="3756025" cy="2365375"/>
          </a:xfrm>
          <a:noFill/>
          <a:ln/>
        </p:spPr>
      </p:pic>
      <p:sp>
        <p:nvSpPr>
          <p:cNvPr id="9221" name="Rectangle 5"/>
          <p:cNvSpPr>
            <a:spLocks noGrp="1" noChangeArrowheads="1"/>
          </p:cNvSpPr>
          <p:nvPr>
            <p:ph sz="quarter" idx="1"/>
          </p:nvPr>
        </p:nvSpPr>
        <p:spPr>
          <a:xfrm>
            <a:off x="457200" y="1174750"/>
            <a:ext cx="3898900" cy="2392363"/>
          </a:xfrm>
        </p:spPr>
        <p:txBody>
          <a:bodyPr/>
          <a:lstStyle/>
          <a:p>
            <a:pPr algn="ctr">
              <a:buFontTx/>
              <a:buNone/>
            </a:pPr>
            <a:endParaRPr lang="en-US" sz="2400" b="1" dirty="0"/>
          </a:p>
          <a:p>
            <a:pPr algn="ctr">
              <a:buFontTx/>
              <a:buNone/>
            </a:pPr>
            <a:r>
              <a:rPr lang="en-US" sz="2400" b="1" dirty="0" smtClean="0"/>
              <a:t>The Council of Europe defines child sexual abuse as : </a:t>
            </a:r>
            <a:endParaRPr lang="en-US"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quarter" idx="2"/>
          </p:nvPr>
        </p:nvPicPr>
        <p:blipFill>
          <a:blip r:embed="rId2"/>
          <a:srcRect/>
          <a:stretch>
            <a:fillRect/>
          </a:stretch>
        </p:blipFill>
        <p:spPr>
          <a:xfrm>
            <a:off x="4645025" y="908050"/>
            <a:ext cx="4038600" cy="2266950"/>
          </a:xfrm>
          <a:noFill/>
          <a:ln/>
        </p:spPr>
      </p:pic>
      <p:sp>
        <p:nvSpPr>
          <p:cNvPr id="10244" name="Rectangle 4"/>
          <p:cNvSpPr>
            <a:spLocks noGrp="1" noChangeArrowheads="1"/>
          </p:cNvSpPr>
          <p:nvPr>
            <p:ph type="body" sz="half" idx="1"/>
          </p:nvPr>
        </p:nvSpPr>
        <p:spPr>
          <a:xfrm>
            <a:off x="457200" y="909638"/>
            <a:ext cx="4038600" cy="5218112"/>
          </a:xfrm>
        </p:spPr>
        <p:txBody>
          <a:bodyPr/>
          <a:lstStyle/>
          <a:p>
            <a:pPr>
              <a:buFontTx/>
              <a:buNone/>
            </a:pPr>
            <a:r>
              <a:rPr lang="ro-RO" altLang="en-US" sz="2200" dirty="0"/>
              <a:t>	</a:t>
            </a:r>
          </a:p>
          <a:p>
            <a:pPr>
              <a:buFontTx/>
              <a:buNone/>
            </a:pPr>
            <a:r>
              <a:rPr lang="ro-RO" altLang="en-US" sz="2200" dirty="0"/>
              <a:t>	</a:t>
            </a:r>
            <a:r>
              <a:rPr lang="en-US" sz="2400" dirty="0" smtClean="0"/>
              <a:t> According to the WHO, child sexual abuse is defined as "the involvement of the child in a sexual activity that he or she does not fully understand and is incapable of knowing, by virtue of the degree of development, being also a violation of social laws and taboos. "</a:t>
            </a:r>
            <a:endParaRPr lang="ro-RO" altLang="en-US" sz="2300" i="1" dirty="0"/>
          </a:p>
        </p:txBody>
      </p:sp>
      <p:sp>
        <p:nvSpPr>
          <p:cNvPr id="10245" name="Rectangle 5"/>
          <p:cNvSpPr>
            <a:spLocks noGrp="1" noChangeArrowheads="1"/>
          </p:cNvSpPr>
          <p:nvPr>
            <p:ph sz="quarter" idx="3"/>
          </p:nvPr>
        </p:nvSpPr>
        <p:spPr>
          <a:xfrm>
            <a:off x="4429125" y="3357563"/>
            <a:ext cx="4111625" cy="2879725"/>
          </a:xfrm>
        </p:spPr>
        <p:txBody>
          <a:bodyPr/>
          <a:lstStyle/>
          <a:p>
            <a:pPr algn="ctr">
              <a:lnSpc>
                <a:spcPct val="90000"/>
              </a:lnSpc>
              <a:buFontTx/>
              <a:buNone/>
            </a:pPr>
            <a:r>
              <a:rPr lang="ro-RO" altLang="en-US" sz="2400" dirty="0"/>
              <a:t>	</a:t>
            </a:r>
            <a:r>
              <a:rPr lang="en-US" sz="2400" dirty="0" smtClean="0"/>
              <a:t> Children can be sexually abused by adults or other children, who, </a:t>
            </a:r>
            <a:r>
              <a:rPr lang="ro-RO" sz="2400" dirty="0" err="1" smtClean="0"/>
              <a:t>according</a:t>
            </a:r>
            <a:r>
              <a:rPr lang="ro-RO" sz="2400" dirty="0" smtClean="0"/>
              <a:t> </a:t>
            </a:r>
            <a:r>
              <a:rPr lang="ro-RO" sz="2400" dirty="0" err="1" smtClean="0"/>
              <a:t>to</a:t>
            </a:r>
            <a:r>
              <a:rPr lang="en-US" sz="2400" dirty="0" smtClean="0"/>
              <a:t> their age or developmental stage, </a:t>
            </a:r>
            <a:r>
              <a:rPr lang="ro-RO" sz="2400" dirty="0" smtClean="0"/>
              <a:t>are </a:t>
            </a:r>
            <a:r>
              <a:rPr lang="en-US" sz="2400" dirty="0" smtClean="0"/>
              <a:t>in a position of responsibility, trust or power towards the victim.</a:t>
            </a:r>
            <a:endParaRPr lang="ro-RO" alt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6725" y="333375"/>
            <a:ext cx="8229600" cy="582613"/>
          </a:xfrm>
        </p:spPr>
        <p:txBody>
          <a:bodyPr/>
          <a:lstStyle/>
          <a:p>
            <a:r>
              <a:rPr lang="en-US" sz="3200" dirty="0" smtClean="0"/>
              <a:t>What  </a:t>
            </a:r>
            <a:r>
              <a:rPr lang="ro-RO" sz="3200" dirty="0" err="1" smtClean="0"/>
              <a:t>does</a:t>
            </a:r>
            <a:r>
              <a:rPr lang="ro-RO" sz="3200" dirty="0" smtClean="0"/>
              <a:t> </a:t>
            </a:r>
            <a:r>
              <a:rPr lang="en-US" sz="3200" dirty="0" smtClean="0"/>
              <a:t>specialized literature</a:t>
            </a:r>
            <a:r>
              <a:rPr lang="ro-RO" sz="3200" dirty="0" smtClean="0"/>
              <a:t> </a:t>
            </a:r>
            <a:r>
              <a:rPr lang="ro-RO" sz="3200" dirty="0" err="1" smtClean="0"/>
              <a:t>say</a:t>
            </a:r>
            <a:r>
              <a:rPr lang="ro-RO" sz="3200" dirty="0" smtClean="0"/>
              <a:t>?</a:t>
            </a:r>
            <a:endParaRPr lang="ro-RO" altLang="en-US" sz="3200" b="1" i="1" dirty="0"/>
          </a:p>
        </p:txBody>
      </p:sp>
      <p:sp>
        <p:nvSpPr>
          <p:cNvPr id="11267" name="Rectangle 3"/>
          <p:cNvSpPr>
            <a:spLocks noGrp="1" noChangeArrowheads="1"/>
          </p:cNvSpPr>
          <p:nvPr>
            <p:ph idx="1"/>
          </p:nvPr>
        </p:nvSpPr>
        <p:spPr>
          <a:xfrm>
            <a:off x="457200" y="1174750"/>
            <a:ext cx="8435975" cy="5495925"/>
          </a:xfrm>
        </p:spPr>
        <p:txBody>
          <a:bodyPr/>
          <a:lstStyle/>
          <a:p>
            <a:pPr>
              <a:lnSpc>
                <a:spcPct val="80000"/>
              </a:lnSpc>
              <a:buFontTx/>
              <a:buNone/>
            </a:pPr>
            <a:r>
              <a:rPr lang="ro-RO" altLang="en-US" sz="2000" dirty="0"/>
              <a:t>	</a:t>
            </a:r>
            <a:r>
              <a:rPr lang="en-US" sz="2000" dirty="0" smtClean="0"/>
              <a:t>In the specialized literature there is a classification of</a:t>
            </a:r>
            <a:endParaRPr lang="ro-RO" sz="2000" dirty="0" smtClean="0"/>
          </a:p>
          <a:p>
            <a:pPr>
              <a:lnSpc>
                <a:spcPct val="80000"/>
              </a:lnSpc>
              <a:buFontTx/>
              <a:buNone/>
            </a:pPr>
            <a:r>
              <a:rPr lang="en-US" sz="2000" dirty="0" smtClean="0"/>
              <a:t> </a:t>
            </a:r>
            <a:r>
              <a:rPr lang="ro-RO" sz="2000" dirty="0" smtClean="0"/>
              <a:t>    </a:t>
            </a:r>
            <a:r>
              <a:rPr lang="en-US" sz="2000" dirty="0" smtClean="0"/>
              <a:t>relations between the victim and the aggressor.</a:t>
            </a:r>
            <a:endParaRPr lang="ro-RO" sz="2000" dirty="0" smtClean="0"/>
          </a:p>
          <a:p>
            <a:pPr>
              <a:lnSpc>
                <a:spcPct val="80000"/>
              </a:lnSpc>
              <a:buFontTx/>
              <a:buNone/>
            </a:pPr>
            <a:r>
              <a:rPr lang="ro-RO" sz="2000" dirty="0" smtClean="0"/>
              <a:t>    </a:t>
            </a:r>
            <a:r>
              <a:rPr lang="en-US" sz="2000" dirty="0" smtClean="0"/>
              <a:t> Within the</a:t>
            </a:r>
            <a:r>
              <a:rPr lang="ro-RO" sz="2000" dirty="0" smtClean="0"/>
              <a:t> </a:t>
            </a:r>
            <a:r>
              <a:rPr lang="en-US" sz="2000" dirty="0" smtClean="0"/>
              <a:t>abuse there may be relationships of authority or trust, and these can be found in several environments, such as:</a:t>
            </a:r>
            <a:endParaRPr lang="ro-RO" altLang="en-US" sz="2000" dirty="0" smtClean="0"/>
          </a:p>
          <a:p>
            <a:pPr>
              <a:lnSpc>
                <a:spcPct val="80000"/>
              </a:lnSpc>
              <a:buFontTx/>
              <a:buNone/>
            </a:pPr>
            <a:r>
              <a:rPr lang="ro-RO" altLang="en-US" sz="2000" dirty="0" smtClean="0"/>
              <a:t>1</a:t>
            </a:r>
            <a:r>
              <a:rPr lang="ro-RO" altLang="en-US" sz="2000" dirty="0"/>
              <a:t>. intrafamilial </a:t>
            </a:r>
            <a:r>
              <a:rPr lang="ro-RO" altLang="en-US" sz="2000" dirty="0" smtClean="0"/>
              <a:t>-</a:t>
            </a:r>
            <a:r>
              <a:rPr lang="en-US" sz="2000" dirty="0" smtClean="0"/>
              <a:t> there may be sexual actions by close relatives (parents, grandparents, brothers, uncles, aunts, cousins) - incest; from persons who substitute parents (guardians, adoptive parents) or perform parental functions (step-parent, concubine</a:t>
            </a:r>
            <a:r>
              <a:rPr lang="ro-RO" sz="2000" dirty="0" smtClean="0"/>
              <a:t>);</a:t>
            </a:r>
            <a:endParaRPr lang="ro-RO" altLang="en-US" sz="2000" dirty="0"/>
          </a:p>
          <a:p>
            <a:pPr>
              <a:lnSpc>
                <a:spcPct val="80000"/>
              </a:lnSpc>
              <a:buFontTx/>
              <a:buNone/>
            </a:pPr>
            <a:r>
              <a:rPr lang="ro-RO" altLang="en-US" sz="2000" dirty="0"/>
              <a:t>2. extrafamilial </a:t>
            </a:r>
            <a:r>
              <a:rPr lang="ro-RO" altLang="en-US" sz="2000" dirty="0" smtClean="0"/>
              <a:t>-</a:t>
            </a:r>
            <a:r>
              <a:rPr lang="en-US" sz="2000" dirty="0" smtClean="0"/>
              <a:t>actions of a sexual nature by persons well known to </a:t>
            </a:r>
            <a:r>
              <a:rPr lang="ro-RO" sz="2000" dirty="0" err="1" smtClean="0"/>
              <a:t>the</a:t>
            </a:r>
            <a:r>
              <a:rPr lang="en-US" sz="2000" dirty="0" smtClean="0"/>
              <a:t> child, who</a:t>
            </a:r>
            <a:r>
              <a:rPr lang="ro-RO" sz="2000" dirty="0" smtClean="0"/>
              <a:t>,</a:t>
            </a:r>
            <a:r>
              <a:rPr lang="en-US" sz="2000" dirty="0" smtClean="0"/>
              <a:t> in time</a:t>
            </a:r>
            <a:r>
              <a:rPr lang="ro-RO" sz="2000" dirty="0" smtClean="0"/>
              <a:t>,</a:t>
            </a:r>
            <a:r>
              <a:rPr lang="en-US" sz="2000" dirty="0" smtClean="0"/>
              <a:t> can position themselves as "trusted persons" (teacher, family friend, nanny, neighbor, etc.)</a:t>
            </a:r>
            <a:r>
              <a:rPr lang="ro-RO" altLang="en-US" sz="2000" dirty="0" smtClean="0"/>
              <a:t>;</a:t>
            </a:r>
            <a:endParaRPr lang="ro-RO" altLang="en-US" sz="2000" dirty="0"/>
          </a:p>
          <a:p>
            <a:pPr>
              <a:lnSpc>
                <a:spcPct val="80000"/>
              </a:lnSpc>
              <a:buFontTx/>
              <a:buNone/>
            </a:pPr>
            <a:r>
              <a:rPr lang="ro-RO" altLang="en-US" sz="2000" dirty="0"/>
              <a:t>3. </a:t>
            </a:r>
            <a:r>
              <a:rPr lang="en-US" sz="2000" dirty="0" smtClean="0"/>
              <a:t>Street</a:t>
            </a:r>
            <a:r>
              <a:rPr lang="ro-RO" sz="2000" dirty="0" smtClean="0"/>
              <a:t> </a:t>
            </a:r>
            <a:r>
              <a:rPr lang="ro-RO" sz="2000" dirty="0" err="1" smtClean="0"/>
              <a:t>environment</a:t>
            </a:r>
            <a:r>
              <a:rPr lang="en-US" sz="2000" dirty="0" smtClean="0"/>
              <a:t> - sexual actions by foreign or lesser known persons, usually with the application of physical violence and threats;</a:t>
            </a:r>
            <a:endParaRPr lang="ro-RO" altLang="en-US" sz="2000" dirty="0"/>
          </a:p>
          <a:p>
            <a:pPr>
              <a:lnSpc>
                <a:spcPct val="80000"/>
              </a:lnSpc>
              <a:buFontTx/>
              <a:buNone/>
            </a:pPr>
            <a:r>
              <a:rPr lang="ro-RO" altLang="en-US" sz="2000" dirty="0"/>
              <a:t>4. </a:t>
            </a:r>
            <a:r>
              <a:rPr lang="ro-RO" altLang="en-US" sz="2000" dirty="0" err="1" smtClean="0"/>
              <a:t>Institutional</a:t>
            </a:r>
            <a:r>
              <a:rPr lang="ro-RO" altLang="en-US" sz="2000" dirty="0" smtClean="0"/>
              <a:t> - </a:t>
            </a:r>
            <a:r>
              <a:rPr lang="en-US" sz="2000" dirty="0" smtClean="0"/>
              <a:t>actions of a sexual nature produced in residential institutions or other institutions that take place, especially between children with the purpose of </a:t>
            </a:r>
            <a:r>
              <a:rPr lang="ro-RO" sz="2000" dirty="0" err="1" smtClean="0"/>
              <a:t>asserting</a:t>
            </a:r>
            <a:r>
              <a:rPr lang="en-US" sz="2000" dirty="0" smtClean="0"/>
              <a:t> power, control and hierarchy in the group. (</a:t>
            </a:r>
            <a:r>
              <a:rPr lang="en-US" sz="2000" dirty="0" err="1" smtClean="0"/>
              <a:t>Simboteanu</a:t>
            </a:r>
            <a:r>
              <a:rPr lang="en-US" sz="2000" dirty="0" smtClean="0"/>
              <a:t>, 2016)</a:t>
            </a:r>
            <a:r>
              <a:rPr lang="ro-RO" sz="2000" dirty="0" smtClean="0"/>
              <a:t>.</a:t>
            </a:r>
            <a:endParaRPr lang="ro-RO" altLang="en-US" sz="2000" dirty="0"/>
          </a:p>
        </p:txBody>
      </p:sp>
      <p:pic>
        <p:nvPicPr>
          <p:cNvPr id="11268" name="Picture 4"/>
          <p:cNvPicPr>
            <a:picLocks noGrp="1" noChangeAspect="1" noChangeArrowheads="1"/>
          </p:cNvPicPr>
          <p:nvPr>
            <p:ph sz="quarter" idx="4294967295"/>
          </p:nvPr>
        </p:nvPicPr>
        <p:blipFill>
          <a:blip r:embed="rId2"/>
          <a:srcRect/>
          <a:stretch>
            <a:fillRect/>
          </a:stretch>
        </p:blipFill>
        <p:spPr>
          <a:xfrm>
            <a:off x="7308850" y="188913"/>
            <a:ext cx="1490663" cy="1490662"/>
          </a:xfrm>
          <a:noFill/>
          <a:ln/>
        </p:spPr>
      </p:pic>
    </p:spTree>
  </p:cSld>
  <p:clrMapOvr>
    <a:masterClrMapping/>
  </p:clrMapOvr>
</p:sld>
</file>

<file path=ppt/theme/theme1.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ă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TotalTime>
  <Pages>0</Pages>
  <Words>4158</Words>
  <Characters>0</Characters>
  <Application>Microsoft Office PowerPoint</Application>
  <DocSecurity>0</DocSecurity>
  <PresentationFormat>Ekran Gösterisi (4:3)</PresentationFormat>
  <Lines>0</Lines>
  <Paragraphs>364</Paragraphs>
  <Slides>33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33</vt:i4>
      </vt:variant>
    </vt:vector>
  </HeadingPairs>
  <TitlesOfParts>
    <vt:vector size="38" baseType="lpstr">
      <vt:lpstr>SimSun</vt:lpstr>
      <vt:lpstr>Arial</vt:lpstr>
      <vt:lpstr>Calibri</vt:lpstr>
      <vt:lpstr>Times New Roman</vt:lpstr>
      <vt:lpstr>Green Color</vt:lpstr>
      <vt:lpstr>PowerPoint Sunusu</vt:lpstr>
      <vt:lpstr>   CHILD SEXUAL ABUSE - CASE STUDY - </vt:lpstr>
      <vt:lpstr>Table of contents</vt:lpstr>
      <vt:lpstr>Introduction </vt:lpstr>
      <vt:lpstr>Possible  consequences of the abuse</vt:lpstr>
      <vt:lpstr>The place where the child should be the safest...</vt:lpstr>
      <vt:lpstr>Chapter 1: Basic Theoretical Notions  </vt:lpstr>
      <vt:lpstr>PowerPoint Sunusu</vt:lpstr>
      <vt:lpstr>What  does specialized literature say?</vt:lpstr>
      <vt:lpstr>PowerPoint Sunusu</vt:lpstr>
      <vt:lpstr>What research shows</vt:lpstr>
      <vt:lpstr>Chapter 2. Detailed information on the case. Presentation. </vt:lpstr>
      <vt:lpstr>People involved </vt:lpstr>
      <vt:lpstr>PowerPoint Sunusu</vt:lpstr>
      <vt:lpstr>Chapter 3. Aim and objectives of the study</vt:lpstr>
      <vt:lpstr>Chapter 4. Methodology of resesarch</vt:lpstr>
      <vt:lpstr> Chapter 5. Research results and their interpretation  </vt:lpstr>
      <vt:lpstr> </vt:lpstr>
      <vt:lpstr> </vt:lpstr>
      <vt:lpstr>Chapter 6. Specific recommendations for the case studied. Action plan </vt:lpstr>
      <vt:lpstr>The objectives of the therapy</vt:lpstr>
      <vt:lpstr>PowerPoint Sunusu</vt:lpstr>
      <vt:lpstr>Chapter 7. Research. Comparisons with other similar cases, relevant to the chosen topic </vt:lpstr>
      <vt:lpstr>PowerPoint Sunusu</vt:lpstr>
      <vt:lpstr>Specialists’ opinion</vt:lpstr>
      <vt:lpstr>PowerPoint Sunusu</vt:lpstr>
      <vt:lpstr>Chapter 8. Conclusions and implications of research in psychological practice</vt:lpstr>
      <vt:lpstr>PowerPoint Sunusu</vt:lpstr>
      <vt:lpstr>Chapter 9. Suggestions and proposals</vt:lpstr>
      <vt:lpstr>PowerPoint Sunusu</vt:lpstr>
      <vt:lpstr>Chapter 10. Summary</vt:lpstr>
      <vt:lpstr>PowerPoint Sunusu</vt:lpstr>
      <vt:lpstr>BIBLIOGRAPHY</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EnginCENGIZ</cp:lastModifiedBy>
  <cp:revision>186</cp:revision>
  <dcterms:created xsi:type="dcterms:W3CDTF">2019-10-06T18:50:58Z</dcterms:created>
  <dcterms:modified xsi:type="dcterms:W3CDTF">2019-10-22T13:59:31Z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foLevel">
    <vt:lpwstr>C0</vt:lpwstr>
  </property>
  <property fmtid="{D5CDD505-2E9C-101B-9397-08002B2CF9AE}" pid="3" name="DocInfoOwner">
    <vt:lpwstr>Cristin Chesca</vt:lpwstr>
  </property>
  <property fmtid="{D5CDD505-2E9C-101B-9397-08002B2CF9AE}" pid="4" name="DocInfoData1">
    <vt:lpwstr>KABMAGEAbgBnAHUAYQBnAGUAPQBlAG4AdQB8AEwAZQB2AGUAbAA9ADAAfABEAGEAdABlAD0AMgAwADEAMAAwADYAMAAyAHwATwB3AG4AZQByAD0AQwByAGkAcwB0AGkAbgAgAEMAaABlAHMAYwBhAHwASABhAHMAUgBlAGMAbABhAHMAcwBpAGYAPQBGAGEAbABzAGUA</vt:lpwstr>
  </property>
  <property fmtid="{D5CDD505-2E9C-101B-9397-08002B2CF9AE}" pid="5" name="DocInfoData2">
    <vt:lpwstr>fABOAGUAdwBMAGUAdgBlAGwAPQAxAHwATgBlAHcARQB2AGUAbgB0AD0AfABQAG8AcwBpAHQAaQBvAG4APQAxADMAfABNAGEAcgBnAGkAbgA9ADcAMAB8AFAAcgBpAG4AdABQAG8AcwBpAHQAaQBvAG4APQAxADEAfABQAHIAaQBuAHQARgBsAGEAZwBzAD0ATgBZAFkA</vt:lpwstr>
  </property>
  <property fmtid="{D5CDD505-2E9C-101B-9397-08002B2CF9AE}" pid="6" name="DocInfoData3">
    <vt:lpwstr>fABVAHMAZQBSAGUAYwBpAHAAaQBlAG4AdABzAD0ARgBhAGwAcwBlAHwAVQBzAGUAVwBhAHQAZQByAE0AYQByAGsAPQBGAGEAbABzAGUAfABXAGEAdABlAHIAVAB5AHAAZQA9ADEAfABXAGEAdABlAHIAVABlAHgAdAA9AHwAUgBlAGMAaQBwAGkAZQBuAHQAcwA9AHwA</vt:lpwstr>
  </property>
  <property fmtid="{D5CDD505-2E9C-101B-9397-08002B2CF9AE}" pid="7" name="DocInfoData4">
    <vt:lpwstr>UgBlAGMAaQBwAGkAZQBuAHQAcwBDAG8AZABlAD0AMAAwADAAMAAwADAAMAAwAHwAQwB1AHMAdABvAG0APQApAA==</vt:lpwstr>
  </property>
  <property fmtid="{D5CDD505-2E9C-101B-9397-08002B2CF9AE}" pid="8" name="DocInfoVersion">
    <vt:lpwstr>3.01.332</vt:lpwstr>
  </property>
  <property fmtid="{D5CDD505-2E9C-101B-9397-08002B2CF9AE}" pid="9" name="KSOProductBuildVer">
    <vt:lpwstr>1033-9.1.0.4550</vt:lpwstr>
  </property>
</Properties>
</file>