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9" r:id="rId2"/>
    <p:sldId id="262" r:id="rId3"/>
    <p:sldId id="274" r:id="rId4"/>
    <p:sldId id="263" r:id="rId5"/>
    <p:sldId id="264" r:id="rId6"/>
    <p:sldId id="265" r:id="rId7"/>
    <p:sldId id="266" r:id="rId8"/>
    <p:sldId id="267" r:id="rId9"/>
    <p:sldId id="268" r:id="rId10"/>
    <p:sldId id="269" r:id="rId11"/>
    <p:sldId id="270" r:id="rId12"/>
    <p:sldId id="271" r:id="rId13"/>
    <p:sldId id="272" r:id="rId14"/>
    <p:sldId id="273" r:id="rId15"/>
    <p:sldId id="25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18F27-D063-424B-829E-7536E987D367}" type="datetimeFigureOut">
              <a:rPr lang="tr-TR" smtClean="0"/>
              <a:t>30.05.2019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F9F3C-AD6B-4BE8-9345-E46491B3714B}" type="slidenum">
              <a:rPr lang="tr-TR" smtClean="0"/>
              <a:t>‹#›</a:t>
            </a:fld>
            <a:endParaRPr lang="tr-TR"/>
          </a:p>
        </p:txBody>
      </p:sp>
    </p:spTree>
    <p:extLst>
      <p:ext uri="{BB962C8B-B14F-4D97-AF65-F5344CB8AC3E}">
        <p14:creationId xmlns:p14="http://schemas.microsoft.com/office/powerpoint/2010/main" val="174723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4</a:t>
            </a:fld>
            <a:endParaRPr lang="tr-TR" dirty="0"/>
          </a:p>
        </p:txBody>
      </p:sp>
    </p:spTree>
    <p:extLst>
      <p:ext uri="{BB962C8B-B14F-4D97-AF65-F5344CB8AC3E}">
        <p14:creationId xmlns:p14="http://schemas.microsoft.com/office/powerpoint/2010/main" val="207693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5</a:t>
            </a:fld>
            <a:endParaRPr lang="tr-TR" dirty="0"/>
          </a:p>
        </p:txBody>
      </p:sp>
    </p:spTree>
    <p:extLst>
      <p:ext uri="{BB962C8B-B14F-4D97-AF65-F5344CB8AC3E}">
        <p14:creationId xmlns:p14="http://schemas.microsoft.com/office/powerpoint/2010/main" val="50877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6</a:t>
            </a:fld>
            <a:endParaRPr lang="tr-TR"/>
          </a:p>
        </p:txBody>
      </p:sp>
    </p:spTree>
    <p:extLst>
      <p:ext uri="{BB962C8B-B14F-4D97-AF65-F5344CB8AC3E}">
        <p14:creationId xmlns:p14="http://schemas.microsoft.com/office/powerpoint/2010/main" val="3572633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7</a:t>
            </a:fld>
            <a:endParaRPr lang="tr-TR"/>
          </a:p>
        </p:txBody>
      </p:sp>
    </p:spTree>
    <p:extLst>
      <p:ext uri="{BB962C8B-B14F-4D97-AF65-F5344CB8AC3E}">
        <p14:creationId xmlns:p14="http://schemas.microsoft.com/office/powerpoint/2010/main" val="85805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8</a:t>
            </a:fld>
            <a:endParaRPr lang="tr-TR"/>
          </a:p>
        </p:txBody>
      </p:sp>
    </p:spTree>
    <p:extLst>
      <p:ext uri="{BB962C8B-B14F-4D97-AF65-F5344CB8AC3E}">
        <p14:creationId xmlns:p14="http://schemas.microsoft.com/office/powerpoint/2010/main" val="234488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A9D0B74-89C3-45C9-9687-1DBF90D341BD}" type="slidenum">
              <a:rPr lang="tr-TR" smtClean="0"/>
              <a:pPr/>
              <a:t>9</a:t>
            </a:fld>
            <a:endParaRPr lang="tr-TR"/>
          </a:p>
        </p:txBody>
      </p:sp>
    </p:spTree>
    <p:extLst>
      <p:ext uri="{BB962C8B-B14F-4D97-AF65-F5344CB8AC3E}">
        <p14:creationId xmlns:p14="http://schemas.microsoft.com/office/powerpoint/2010/main" val="13656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10</a:t>
            </a:fld>
            <a:endParaRPr lang="tr-TR"/>
          </a:p>
        </p:txBody>
      </p:sp>
    </p:spTree>
    <p:extLst>
      <p:ext uri="{BB962C8B-B14F-4D97-AF65-F5344CB8AC3E}">
        <p14:creationId xmlns:p14="http://schemas.microsoft.com/office/powerpoint/2010/main" val="52269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5A9D0B74-89C3-45C9-9687-1DBF90D341BD}" type="slidenum">
              <a:rPr lang="tr-TR" smtClean="0"/>
              <a:pPr/>
              <a:t>11</a:t>
            </a:fld>
            <a:endParaRPr lang="tr-TR"/>
          </a:p>
        </p:txBody>
      </p:sp>
    </p:spTree>
    <p:extLst>
      <p:ext uri="{BB962C8B-B14F-4D97-AF65-F5344CB8AC3E}">
        <p14:creationId xmlns:p14="http://schemas.microsoft.com/office/powerpoint/2010/main" val="7184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49315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30.05.2019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87239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59684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624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26873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71969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78804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14475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1463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25151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63716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30.05.2019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7047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30.05.2019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615370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34801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53042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30.05.2019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1718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30.05.2019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20228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jp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30.05.2019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4195254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Video%201%20Jeremy'nin%20Hikayesi.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03761" y="688769"/>
            <a:ext cx="11317183" cy="4726379"/>
          </a:xfrm>
        </p:spPr>
        <p:txBody>
          <a:bodyPr/>
          <a:lstStyle/>
          <a:p>
            <a:pPr algn="ctr"/>
            <a:r>
              <a:rPr lang="tr-TR" sz="4400" b="1" dirty="0" smtClean="0"/>
              <a:t/>
            </a:r>
            <a:br>
              <a:rPr lang="tr-TR" sz="4400" b="1" dirty="0" smtClean="0"/>
            </a:br>
            <a:r>
              <a:rPr lang="tr-TR" sz="4400" b="1" dirty="0" smtClean="0"/>
              <a:t>ERASMUS+2018-1-TR-KA201-058001</a:t>
            </a:r>
            <a:br>
              <a:rPr lang="tr-TR" sz="4400" b="1" dirty="0" smtClean="0"/>
            </a:br>
            <a:r>
              <a:rPr lang="tr-TR" sz="3200" b="1" dirty="0" smtClean="0"/>
              <a:t>«SMART STEPS </a:t>
            </a:r>
            <a:r>
              <a:rPr lang="tr-TR" sz="3200" b="1" dirty="0"/>
              <a:t>FOR PREVENTING CHILD </a:t>
            </a:r>
            <a:r>
              <a:rPr lang="tr-TR" sz="3200" b="1" dirty="0" smtClean="0"/>
              <a:t>SEXUAL ABUSE»</a:t>
            </a:r>
            <a:br>
              <a:rPr lang="tr-TR" sz="3200" b="1" dirty="0" smtClean="0"/>
            </a:br>
            <a:r>
              <a:rPr lang="tr-TR" sz="3200" b="1" dirty="0" smtClean="0"/>
              <a:t/>
            </a:r>
            <a:br>
              <a:rPr lang="tr-TR" sz="3200" b="1" dirty="0" smtClean="0"/>
            </a:br>
            <a:r>
              <a:rPr lang="tr-TR" sz="4400" b="1" dirty="0" smtClean="0"/>
              <a:t>TRAINIG OF TRAINERS</a:t>
            </a:r>
            <a:br>
              <a:rPr lang="tr-TR" sz="4400" b="1" dirty="0" smtClean="0"/>
            </a:br>
            <a:r>
              <a:rPr lang="tr-TR" sz="4400" b="1" dirty="0" smtClean="0"/>
              <a:t>TURKEY</a:t>
            </a:r>
            <a:br>
              <a:rPr lang="tr-TR" sz="4400" b="1" dirty="0" smtClean="0"/>
            </a:br>
            <a:r>
              <a:rPr lang="tr-TR" sz="4400" b="1" dirty="0" smtClean="0"/>
              <a:t/>
            </a:r>
            <a:br>
              <a:rPr lang="tr-TR" sz="4400" b="1" dirty="0" smtClean="0"/>
            </a:br>
            <a:r>
              <a:rPr lang="tr-TR" sz="4000" b="1" dirty="0" smtClean="0"/>
              <a:t>17-21 JUNE 2019</a:t>
            </a:r>
            <a:endParaRPr lang="tr-TR" sz="4000" dirty="0"/>
          </a:p>
        </p:txBody>
      </p:sp>
    </p:spTree>
    <p:extLst>
      <p:ext uri="{BB962C8B-B14F-4D97-AF65-F5344CB8AC3E}">
        <p14:creationId xmlns:p14="http://schemas.microsoft.com/office/powerpoint/2010/main" val="1082595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400" b="1" dirty="0" err="1" smtClean="0"/>
              <a:t>Turkish</a:t>
            </a:r>
            <a:r>
              <a:rPr lang="tr-TR" sz="4400" b="1" dirty="0" smtClean="0"/>
              <a:t> Panel </a:t>
            </a:r>
            <a:r>
              <a:rPr lang="tr-TR" sz="4400" b="1" dirty="0" err="1" smtClean="0"/>
              <a:t>Law</a:t>
            </a:r>
            <a:endParaRPr lang="tr-TR" sz="4400" b="1" dirty="0"/>
          </a:p>
        </p:txBody>
      </p:sp>
      <p:sp>
        <p:nvSpPr>
          <p:cNvPr id="3" name="2 İçerik Yer Tutucusu"/>
          <p:cNvSpPr>
            <a:spLocks noGrp="1"/>
          </p:cNvSpPr>
          <p:nvPr>
            <p:ph idx="1"/>
          </p:nvPr>
        </p:nvSpPr>
        <p:spPr>
          <a:xfrm>
            <a:off x="1103312" y="2052918"/>
            <a:ext cx="9750735" cy="4195481"/>
          </a:xfrm>
        </p:spPr>
        <p:txBody>
          <a:bodyPr>
            <a:normAutofit/>
          </a:bodyPr>
          <a:lstStyle/>
          <a:p>
            <a:r>
              <a:rPr lang="en-US" dirty="0"/>
              <a:t/>
            </a:r>
            <a:br>
              <a:rPr lang="en-US" dirty="0"/>
            </a:br>
            <a:r>
              <a:rPr lang="en-US" sz="2400" b="1" dirty="0"/>
              <a:t>The penalties given in the case of negligence and abuse in the Turkish Penal Code are explained in Article 102 and 105</a:t>
            </a:r>
            <a:r>
              <a:rPr lang="tr-TR" sz="2400" b="1" dirty="0" smtClean="0"/>
              <a:t>. </a:t>
            </a:r>
            <a:endParaRPr lang="tr-TR" b="1" dirty="0" smtClean="0"/>
          </a:p>
          <a:p>
            <a:endParaRPr lang="tr-TR" dirty="0"/>
          </a:p>
        </p:txBody>
      </p:sp>
    </p:spTree>
    <p:extLst>
      <p:ext uri="{BB962C8B-B14F-4D97-AF65-F5344CB8AC3E}">
        <p14:creationId xmlns:p14="http://schemas.microsoft.com/office/powerpoint/2010/main" val="3545096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dirty="0" err="1" smtClean="0"/>
              <a:t>Our</a:t>
            </a:r>
            <a:r>
              <a:rPr lang="tr-TR" sz="4000" b="1" dirty="0" smtClean="0"/>
              <a:t> </a:t>
            </a:r>
            <a:r>
              <a:rPr lang="tr-TR" sz="4000" b="1" dirty="0" err="1" smtClean="0"/>
              <a:t>Rights</a:t>
            </a:r>
            <a:r>
              <a:rPr lang="tr-TR" sz="4000" b="1" dirty="0"/>
              <a:t/>
            </a:r>
            <a:br>
              <a:rPr lang="tr-TR" sz="4000" b="1" dirty="0"/>
            </a:br>
            <a:endParaRPr lang="tr-TR" dirty="0"/>
          </a:p>
        </p:txBody>
      </p:sp>
      <p:sp>
        <p:nvSpPr>
          <p:cNvPr id="3" name="2 İçerik Yer Tutucusu"/>
          <p:cNvSpPr>
            <a:spLocks noGrp="1"/>
          </p:cNvSpPr>
          <p:nvPr>
            <p:ph idx="1"/>
          </p:nvPr>
        </p:nvSpPr>
        <p:spPr>
          <a:xfrm>
            <a:off x="1103312" y="2052918"/>
            <a:ext cx="8946541" cy="3133231"/>
          </a:xfrm>
        </p:spPr>
        <p:txBody>
          <a:bodyPr>
            <a:normAutofit/>
          </a:bodyPr>
          <a:lstStyle/>
          <a:p>
            <a:r>
              <a:rPr lang="tr-TR" sz="2400" dirty="0" err="1" smtClean="0">
                <a:latin typeface="+mn-lt"/>
              </a:rPr>
              <a:t>Turkish</a:t>
            </a:r>
            <a:r>
              <a:rPr lang="tr-TR" sz="2400" dirty="0" smtClean="0">
                <a:latin typeface="+mn-lt"/>
              </a:rPr>
              <a:t> Panel </a:t>
            </a:r>
            <a:r>
              <a:rPr lang="tr-TR" sz="2400" dirty="0" err="1" smtClean="0">
                <a:latin typeface="+mn-lt"/>
              </a:rPr>
              <a:t>Law</a:t>
            </a:r>
            <a:endParaRPr lang="tr-TR" sz="2400" dirty="0" smtClean="0">
              <a:latin typeface="+mn-lt"/>
            </a:endParaRPr>
          </a:p>
          <a:p>
            <a:r>
              <a:rPr lang="tr-TR" sz="2400" dirty="0" smtClean="0">
                <a:latin typeface="+mn-lt"/>
              </a:rPr>
              <a:t>Child </a:t>
            </a:r>
            <a:r>
              <a:rPr lang="tr-TR" sz="2400" dirty="0" err="1" smtClean="0">
                <a:latin typeface="+mn-lt"/>
              </a:rPr>
              <a:t>Protection</a:t>
            </a:r>
            <a:r>
              <a:rPr lang="tr-TR" sz="2400" dirty="0" smtClean="0">
                <a:latin typeface="+mn-lt"/>
              </a:rPr>
              <a:t> </a:t>
            </a:r>
            <a:r>
              <a:rPr lang="tr-TR" sz="2400" dirty="0" err="1" smtClean="0">
                <a:latin typeface="+mn-lt"/>
              </a:rPr>
              <a:t>Law</a:t>
            </a:r>
            <a:endParaRPr lang="tr-TR" sz="2400" dirty="0" smtClean="0">
              <a:latin typeface="+mn-lt"/>
            </a:endParaRPr>
          </a:p>
          <a:p>
            <a:r>
              <a:rPr lang="tr-TR" altLang="tr-TR" sz="2400" dirty="0" err="1">
                <a:latin typeface="+mn-lt"/>
              </a:rPr>
              <a:t>Convention</a:t>
            </a:r>
            <a:r>
              <a:rPr lang="tr-TR" altLang="tr-TR" sz="2400" dirty="0">
                <a:latin typeface="+mn-lt"/>
              </a:rPr>
              <a:t> on </a:t>
            </a:r>
            <a:r>
              <a:rPr lang="tr-TR" altLang="tr-TR" sz="2400" dirty="0" err="1">
                <a:latin typeface="+mn-lt"/>
              </a:rPr>
              <a:t>the</a:t>
            </a:r>
            <a:r>
              <a:rPr lang="tr-TR" altLang="tr-TR" sz="2400" dirty="0">
                <a:latin typeface="+mn-lt"/>
              </a:rPr>
              <a:t> </a:t>
            </a:r>
            <a:r>
              <a:rPr lang="tr-TR" altLang="tr-TR" sz="2400" dirty="0" err="1">
                <a:latin typeface="+mn-lt"/>
              </a:rPr>
              <a:t>Rights</a:t>
            </a:r>
            <a:r>
              <a:rPr lang="tr-TR" altLang="tr-TR" sz="2400" dirty="0">
                <a:latin typeface="+mn-lt"/>
              </a:rPr>
              <a:t> of </a:t>
            </a:r>
            <a:r>
              <a:rPr lang="tr-TR" altLang="tr-TR" sz="2400" dirty="0" err="1">
                <a:latin typeface="+mn-lt"/>
              </a:rPr>
              <a:t>the</a:t>
            </a:r>
            <a:r>
              <a:rPr lang="tr-TR" altLang="tr-TR" sz="2400" dirty="0">
                <a:latin typeface="+mn-lt"/>
              </a:rPr>
              <a:t> Child</a:t>
            </a:r>
            <a:endParaRPr lang="tr-TR" sz="2400" dirty="0" smtClean="0">
              <a:latin typeface="+mn-lt"/>
            </a:endParaRPr>
          </a:p>
          <a:p>
            <a:pPr marL="0" lvl="0" indent="0" defTabSz="914400" eaLnBrk="0" fontAlgn="base" hangingPunct="0">
              <a:spcBef>
                <a:spcPct val="0"/>
              </a:spcBef>
              <a:spcAft>
                <a:spcPct val="0"/>
              </a:spcAft>
              <a:buClrTx/>
              <a:buSzTx/>
              <a:buNone/>
            </a:pPr>
            <a:r>
              <a:rPr lang="tr-TR" altLang="tr-TR" sz="2400" dirty="0">
                <a:latin typeface="+mn-lt"/>
              </a:rPr>
              <a:t> </a:t>
            </a:r>
            <a:r>
              <a:rPr lang="tr-TR" altLang="tr-TR" sz="2400" dirty="0" smtClean="0">
                <a:latin typeface="+mn-lt"/>
              </a:rPr>
              <a:t>     </a:t>
            </a:r>
            <a:endParaRPr lang="tr-TR" altLang="tr-TR" sz="1800" dirty="0">
              <a:latin typeface="+mn-lt"/>
            </a:endParaRPr>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066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ctr"/>
          <a:lstStyle/>
          <a:p>
            <a:r>
              <a:rPr lang="en-US" b="1" dirty="0" smtClean="0"/>
              <a:t>Activity-1: Silent Movie</a:t>
            </a:r>
            <a:endParaRPr lang="en-US" b="1" dirty="0"/>
          </a:p>
        </p:txBody>
      </p:sp>
      <p:sp>
        <p:nvSpPr>
          <p:cNvPr id="3" name="İçerik Yer Tutucusu 2"/>
          <p:cNvSpPr>
            <a:spLocks noGrp="1"/>
          </p:cNvSpPr>
          <p:nvPr>
            <p:ph idx="1"/>
          </p:nvPr>
        </p:nvSpPr>
        <p:spPr/>
        <p:txBody>
          <a:bodyPr>
            <a:noAutofit/>
          </a:bodyPr>
          <a:lstStyle/>
          <a:p>
            <a:r>
              <a:rPr lang="tr-TR" sz="2400" b="1" dirty="0" smtClean="0"/>
              <a:t>Application : </a:t>
            </a:r>
            <a:r>
              <a:rPr lang="en-US" sz="2400" dirty="0" smtClean="0"/>
              <a:t>Practitioner atch-14 </a:t>
            </a:r>
            <a:r>
              <a:rPr lang="en-US" sz="2400" dirty="0"/>
              <a:t>puts the pre-cut phrases in the slogan form into the pouch and gives the students; </a:t>
            </a:r>
            <a:endParaRPr lang="tr-TR" sz="2400" dirty="0" smtClean="0"/>
          </a:p>
          <a:p>
            <a:r>
              <a:rPr lang="en-US" sz="2200" dirty="0" smtClean="0"/>
              <a:t>«We will play silent movie together. One of our friends will try to describe the Word he take in the bag without talking to you. You can describe the words how ever you want. And others will try to guess what your friend is describing. Who will come first?» and the game starts.</a:t>
            </a:r>
          </a:p>
          <a:p>
            <a:r>
              <a:rPr lang="en-US" sz="2200" dirty="0" smtClean="0"/>
              <a:t>For every slogan students will have 5 minutes.</a:t>
            </a:r>
            <a:endParaRPr lang="en-US" sz="2200" dirty="0"/>
          </a:p>
        </p:txBody>
      </p:sp>
    </p:spTree>
    <p:extLst>
      <p:ext uri="{BB962C8B-B14F-4D97-AF65-F5344CB8AC3E}">
        <p14:creationId xmlns:p14="http://schemas.microsoft.com/office/powerpoint/2010/main" val="2264625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1229" y="1853248"/>
            <a:ext cx="9774485" cy="3623487"/>
          </a:xfrm>
        </p:spPr>
        <p:txBody>
          <a:bodyPr numCol="2">
            <a:noAutofit/>
          </a:bodyPr>
          <a:lstStyle/>
          <a:p>
            <a:r>
              <a:rPr lang="en-US" sz="2400" b="1" dirty="0" smtClean="0"/>
              <a:t>Atch-14</a:t>
            </a:r>
          </a:p>
          <a:p>
            <a:pPr lvl="1"/>
            <a:r>
              <a:rPr lang="en-US" sz="2000" dirty="0" smtClean="0"/>
              <a:t>Save your body</a:t>
            </a:r>
          </a:p>
          <a:p>
            <a:pPr lvl="1"/>
            <a:r>
              <a:rPr lang="en-US" sz="2000" dirty="0" smtClean="0"/>
              <a:t>Say no</a:t>
            </a:r>
          </a:p>
          <a:p>
            <a:pPr lvl="1"/>
            <a:r>
              <a:rPr lang="en-US" sz="2000" dirty="0" smtClean="0"/>
              <a:t>Don’t touch, let them touch</a:t>
            </a:r>
          </a:p>
          <a:p>
            <a:pPr lvl="1"/>
            <a:r>
              <a:rPr lang="en-US" sz="2000" dirty="0" smtClean="0"/>
              <a:t>You are special protect yourself</a:t>
            </a:r>
          </a:p>
          <a:p>
            <a:pPr lvl="1"/>
            <a:r>
              <a:rPr lang="en-US" sz="2000" dirty="0" smtClean="0"/>
              <a:t>Don’t tolerate</a:t>
            </a:r>
          </a:p>
          <a:p>
            <a:pPr lvl="1"/>
            <a:r>
              <a:rPr lang="en-US" sz="2000" dirty="0" smtClean="0"/>
              <a:t>Don’t watch, don’t let them watch</a:t>
            </a:r>
          </a:p>
          <a:p>
            <a:pPr lvl="1"/>
            <a:endParaRPr lang="en-US" sz="2000" dirty="0" smtClean="0"/>
          </a:p>
          <a:p>
            <a:pPr lvl="1"/>
            <a:r>
              <a:rPr lang="en-US" sz="2000" dirty="0" smtClean="0"/>
              <a:t>Don’t talk your privacy</a:t>
            </a:r>
          </a:p>
          <a:p>
            <a:pPr lvl="1"/>
            <a:r>
              <a:rPr lang="en-US" sz="2000" dirty="0" smtClean="0"/>
              <a:t>Don’t touch my body</a:t>
            </a:r>
          </a:p>
          <a:p>
            <a:pPr lvl="1"/>
            <a:r>
              <a:rPr lang="en-US" sz="2000" dirty="0" smtClean="0"/>
              <a:t>Don’t keep quite</a:t>
            </a:r>
          </a:p>
          <a:p>
            <a:pPr lvl="1"/>
            <a:r>
              <a:rPr lang="en-US" sz="2000" dirty="0" smtClean="0"/>
              <a:t>Check privacy steps</a:t>
            </a:r>
          </a:p>
          <a:p>
            <a:pPr lvl="1"/>
            <a:r>
              <a:rPr lang="en-US" sz="2000" dirty="0" smtClean="0"/>
              <a:t>Draw your borders</a:t>
            </a:r>
          </a:p>
          <a:p>
            <a:pPr lvl="1"/>
            <a:r>
              <a:rPr lang="en-US" sz="2000" dirty="0" smtClean="0"/>
              <a:t>Don’t be defeated</a:t>
            </a:r>
            <a:endParaRPr lang="en-US" sz="2000" dirty="0"/>
          </a:p>
        </p:txBody>
      </p:sp>
      <p:sp>
        <p:nvSpPr>
          <p:cNvPr id="5" name="Unvan 1"/>
          <p:cNvSpPr>
            <a:spLocks noGrp="1"/>
          </p:cNvSpPr>
          <p:nvPr>
            <p:ph type="title"/>
          </p:nvPr>
        </p:nvSpPr>
        <p:spPr>
          <a:xfrm>
            <a:off x="646111" y="452718"/>
            <a:ext cx="9404723" cy="1400530"/>
          </a:xfrm>
        </p:spPr>
        <p:txBody>
          <a:bodyPr anchor="ctr"/>
          <a:lstStyle/>
          <a:p>
            <a:r>
              <a:rPr lang="en-US" b="1" dirty="0" smtClean="0"/>
              <a:t>Activity-1: Silent Movie</a:t>
            </a:r>
            <a:endParaRPr lang="en-US" b="1" dirty="0"/>
          </a:p>
        </p:txBody>
      </p:sp>
    </p:spTree>
    <p:extLst>
      <p:ext uri="{BB962C8B-B14F-4D97-AF65-F5344CB8AC3E}">
        <p14:creationId xmlns:p14="http://schemas.microsoft.com/office/powerpoint/2010/main" val="1026295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7681" y="1710744"/>
            <a:ext cx="9787601" cy="4195481"/>
          </a:xfrm>
        </p:spPr>
        <p:txBody>
          <a:bodyPr numCol="1">
            <a:noAutofit/>
          </a:bodyPr>
          <a:lstStyle/>
          <a:p>
            <a:r>
              <a:rPr lang="tr-TR" sz="2400" b="1" dirty="0" err="1" smtClean="0">
                <a:latin typeface="+mn-lt"/>
              </a:rPr>
              <a:t>Finishing</a:t>
            </a:r>
            <a:r>
              <a:rPr lang="tr-TR" sz="2400" b="1" dirty="0" smtClean="0">
                <a:latin typeface="+mn-lt"/>
              </a:rPr>
              <a:t> </a:t>
            </a:r>
            <a:r>
              <a:rPr lang="tr-TR" sz="2400" b="1" dirty="0" err="1" smtClean="0">
                <a:latin typeface="+mn-lt"/>
              </a:rPr>
              <a:t>the</a:t>
            </a:r>
            <a:r>
              <a:rPr lang="tr-TR" sz="2400" b="1" dirty="0" smtClean="0">
                <a:latin typeface="+mn-lt"/>
              </a:rPr>
              <a:t> </a:t>
            </a:r>
            <a:r>
              <a:rPr lang="tr-TR" sz="2400" b="1" dirty="0" err="1" smtClean="0">
                <a:latin typeface="+mn-lt"/>
              </a:rPr>
              <a:t>session</a:t>
            </a:r>
            <a:r>
              <a:rPr lang="tr-TR" sz="2400" b="1" dirty="0" smtClean="0">
                <a:latin typeface="+mn-lt"/>
              </a:rPr>
              <a:t>:</a:t>
            </a:r>
            <a:endParaRPr lang="tr-TR" sz="2400" b="1" dirty="0">
              <a:latin typeface="+mn-lt"/>
            </a:endParaRPr>
          </a:p>
          <a:p>
            <a:pPr lvl="1"/>
            <a:r>
              <a:rPr lang="tr-TR" sz="2200" b="1" dirty="0" smtClean="0">
                <a:latin typeface="+mn-lt"/>
              </a:rPr>
              <a:t>«</a:t>
            </a:r>
            <a:r>
              <a:rPr lang="tr-TR" altLang="tr-TR" sz="2400" dirty="0" err="1">
                <a:latin typeface="+mn-lt"/>
              </a:rPr>
              <a:t>We</a:t>
            </a:r>
            <a:r>
              <a:rPr lang="tr-TR" altLang="tr-TR" sz="2400" dirty="0">
                <a:latin typeface="+mn-lt"/>
              </a:rPr>
              <a:t> </a:t>
            </a:r>
            <a:r>
              <a:rPr lang="tr-TR" altLang="tr-TR" sz="2400" dirty="0" err="1">
                <a:latin typeface="+mn-lt"/>
              </a:rPr>
              <a:t>talked</a:t>
            </a:r>
            <a:r>
              <a:rPr lang="tr-TR" altLang="tr-TR" sz="2400" dirty="0">
                <a:latin typeface="+mn-lt"/>
              </a:rPr>
              <a:t> </a:t>
            </a:r>
            <a:r>
              <a:rPr lang="tr-TR" altLang="tr-TR" sz="2400" dirty="0" err="1">
                <a:latin typeface="+mn-lt"/>
              </a:rPr>
              <a:t>with</a:t>
            </a:r>
            <a:r>
              <a:rPr lang="tr-TR" altLang="tr-TR" sz="2400" dirty="0">
                <a:latin typeface="+mn-lt"/>
              </a:rPr>
              <a:t> </a:t>
            </a:r>
            <a:r>
              <a:rPr lang="tr-TR" altLang="tr-TR" sz="2400" dirty="0" err="1">
                <a:latin typeface="+mn-lt"/>
              </a:rPr>
              <a:t>you</a:t>
            </a:r>
            <a:r>
              <a:rPr lang="tr-TR" altLang="tr-TR" sz="2400" dirty="0">
                <a:latin typeface="+mn-lt"/>
              </a:rPr>
              <a:t> </a:t>
            </a:r>
            <a:r>
              <a:rPr lang="tr-TR" altLang="tr-TR" sz="2400" dirty="0" err="1">
                <a:latin typeface="+mn-lt"/>
              </a:rPr>
              <a:t>about</a:t>
            </a:r>
            <a:r>
              <a:rPr lang="tr-TR" altLang="tr-TR" sz="2400" dirty="0">
                <a:latin typeface="+mn-lt"/>
              </a:rPr>
              <a:t> </a:t>
            </a:r>
            <a:r>
              <a:rPr lang="tr-TR" altLang="tr-TR" sz="2400" dirty="0" err="1">
                <a:latin typeface="+mn-lt"/>
              </a:rPr>
              <a:t>the</a:t>
            </a:r>
            <a:r>
              <a:rPr lang="tr-TR" altLang="tr-TR" sz="2400" dirty="0">
                <a:latin typeface="+mn-lt"/>
              </a:rPr>
              <a:t> </a:t>
            </a:r>
            <a:r>
              <a:rPr lang="tr-TR" altLang="tr-TR" sz="2400" dirty="0" err="1">
                <a:latin typeface="+mn-lt"/>
              </a:rPr>
              <a:t>neglect</a:t>
            </a:r>
            <a:r>
              <a:rPr lang="tr-TR" altLang="tr-TR" sz="2400" dirty="0">
                <a:latin typeface="+mn-lt"/>
              </a:rPr>
              <a:t> </a:t>
            </a:r>
            <a:r>
              <a:rPr lang="tr-TR" altLang="tr-TR" sz="2400" dirty="0" err="1">
                <a:latin typeface="+mn-lt"/>
              </a:rPr>
              <a:t>and</a:t>
            </a:r>
            <a:r>
              <a:rPr lang="tr-TR" altLang="tr-TR" sz="2400" dirty="0">
                <a:latin typeface="+mn-lt"/>
              </a:rPr>
              <a:t> </a:t>
            </a:r>
            <a:r>
              <a:rPr lang="tr-TR" altLang="tr-TR" sz="2400" dirty="0" err="1">
                <a:latin typeface="+mn-lt"/>
              </a:rPr>
              <a:t>abuse</a:t>
            </a:r>
            <a:r>
              <a:rPr lang="tr-TR" altLang="tr-TR" sz="2400" dirty="0">
                <a:latin typeface="+mn-lt"/>
              </a:rPr>
              <a:t> </a:t>
            </a:r>
            <a:r>
              <a:rPr lang="tr-TR" altLang="tr-TR" sz="2400" dirty="0" err="1">
                <a:latin typeface="+mn-lt"/>
              </a:rPr>
              <a:t>types</a:t>
            </a:r>
            <a:r>
              <a:rPr lang="tr-TR" altLang="tr-TR" sz="2400" dirty="0">
                <a:latin typeface="+mn-lt"/>
              </a:rPr>
              <a:t>, </a:t>
            </a:r>
            <a:r>
              <a:rPr lang="tr-TR" altLang="tr-TR" sz="2400" dirty="0" err="1">
                <a:latin typeface="+mn-lt"/>
              </a:rPr>
              <a:t>the</a:t>
            </a:r>
            <a:r>
              <a:rPr lang="tr-TR" altLang="tr-TR" sz="2400" dirty="0">
                <a:latin typeface="+mn-lt"/>
              </a:rPr>
              <a:t> </a:t>
            </a:r>
            <a:r>
              <a:rPr lang="tr-TR" altLang="tr-TR" sz="2400" dirty="0" err="1">
                <a:latin typeface="+mn-lt"/>
              </a:rPr>
              <a:t>situations</a:t>
            </a:r>
            <a:r>
              <a:rPr lang="tr-TR" altLang="tr-TR" sz="2400" dirty="0">
                <a:latin typeface="+mn-lt"/>
              </a:rPr>
              <a:t> </a:t>
            </a:r>
            <a:r>
              <a:rPr lang="tr-TR" altLang="tr-TR" sz="2400" dirty="0" err="1">
                <a:latin typeface="+mn-lt"/>
              </a:rPr>
              <a:t>that</a:t>
            </a:r>
            <a:r>
              <a:rPr lang="tr-TR" altLang="tr-TR" sz="2400" dirty="0">
                <a:latin typeface="+mn-lt"/>
              </a:rPr>
              <a:t> </a:t>
            </a:r>
            <a:r>
              <a:rPr lang="tr-TR" altLang="tr-TR" sz="2400" dirty="0" err="1">
                <a:latin typeface="+mn-lt"/>
              </a:rPr>
              <a:t>may</a:t>
            </a:r>
            <a:r>
              <a:rPr lang="tr-TR" altLang="tr-TR" sz="2400" dirty="0">
                <a:latin typeface="+mn-lt"/>
              </a:rPr>
              <a:t> be </a:t>
            </a:r>
            <a:r>
              <a:rPr lang="tr-TR" altLang="tr-TR" sz="2400" dirty="0" err="1">
                <a:latin typeface="+mn-lt"/>
              </a:rPr>
              <a:t>faced</a:t>
            </a:r>
            <a:r>
              <a:rPr lang="tr-TR" altLang="tr-TR" sz="2400" dirty="0">
                <a:latin typeface="+mn-lt"/>
              </a:rPr>
              <a:t>, how </a:t>
            </a:r>
            <a:r>
              <a:rPr lang="tr-TR" altLang="tr-TR" sz="2400" dirty="0" err="1">
                <a:latin typeface="+mn-lt"/>
              </a:rPr>
              <a:t>to</a:t>
            </a:r>
            <a:r>
              <a:rPr lang="tr-TR" altLang="tr-TR" sz="2400" dirty="0">
                <a:latin typeface="+mn-lt"/>
              </a:rPr>
              <a:t> </a:t>
            </a:r>
            <a:r>
              <a:rPr lang="tr-TR" altLang="tr-TR" sz="2400" dirty="0" err="1">
                <a:latin typeface="+mn-lt"/>
              </a:rPr>
              <a:t>protect</a:t>
            </a:r>
            <a:r>
              <a:rPr lang="tr-TR" altLang="tr-TR" sz="2400" dirty="0">
                <a:latin typeface="+mn-lt"/>
              </a:rPr>
              <a:t> </a:t>
            </a:r>
            <a:r>
              <a:rPr lang="tr-TR" altLang="tr-TR" sz="2400" dirty="0" err="1">
                <a:latin typeface="+mn-lt"/>
              </a:rPr>
              <a:t>them</a:t>
            </a:r>
            <a:r>
              <a:rPr lang="tr-TR" altLang="tr-TR" sz="2000" dirty="0">
                <a:latin typeface="+mn-lt"/>
              </a:rPr>
              <a:t> </a:t>
            </a:r>
            <a:r>
              <a:rPr lang="tr-TR" sz="2200" b="1" dirty="0" smtClean="0">
                <a:latin typeface="+mn-lt"/>
              </a:rPr>
              <a:t>. </a:t>
            </a:r>
            <a:r>
              <a:rPr lang="tr-TR" altLang="tr-TR" sz="2400" dirty="0" err="1">
                <a:latin typeface="+mn-lt"/>
              </a:rPr>
              <a:t>Finally</a:t>
            </a:r>
            <a:r>
              <a:rPr lang="tr-TR" altLang="tr-TR" sz="2400" dirty="0">
                <a:latin typeface="+mn-lt"/>
              </a:rPr>
              <a:t>, </a:t>
            </a:r>
            <a:r>
              <a:rPr lang="tr-TR" altLang="tr-TR" sz="2400" dirty="0" err="1">
                <a:latin typeface="+mn-lt"/>
              </a:rPr>
              <a:t>we</a:t>
            </a:r>
            <a:r>
              <a:rPr lang="tr-TR" altLang="tr-TR" sz="2400" dirty="0">
                <a:latin typeface="+mn-lt"/>
              </a:rPr>
              <a:t> </a:t>
            </a:r>
            <a:r>
              <a:rPr lang="tr-TR" altLang="tr-TR" sz="2400" dirty="0" err="1">
                <a:latin typeface="+mn-lt"/>
              </a:rPr>
              <a:t>have</a:t>
            </a:r>
            <a:r>
              <a:rPr lang="tr-TR" altLang="tr-TR" sz="2400" dirty="0">
                <a:latin typeface="+mn-lt"/>
              </a:rPr>
              <a:t> </a:t>
            </a:r>
            <a:r>
              <a:rPr lang="tr-TR" altLang="tr-TR" sz="2400" dirty="0" err="1">
                <a:latin typeface="+mn-lt"/>
              </a:rPr>
              <a:t>received</a:t>
            </a:r>
            <a:r>
              <a:rPr lang="tr-TR" altLang="tr-TR" sz="2400" dirty="0">
                <a:latin typeface="+mn-lt"/>
              </a:rPr>
              <a:t> </a:t>
            </a:r>
            <a:r>
              <a:rPr lang="tr-TR" altLang="tr-TR" sz="2400" dirty="0" err="1">
                <a:latin typeface="+mn-lt"/>
              </a:rPr>
              <a:t>information</a:t>
            </a:r>
            <a:r>
              <a:rPr lang="tr-TR" altLang="tr-TR" sz="2400" dirty="0">
                <a:latin typeface="+mn-lt"/>
              </a:rPr>
              <a:t> </a:t>
            </a:r>
            <a:r>
              <a:rPr lang="tr-TR" altLang="tr-TR" sz="2400" dirty="0" err="1">
                <a:latin typeface="+mn-lt"/>
              </a:rPr>
              <a:t>about</a:t>
            </a:r>
            <a:r>
              <a:rPr lang="tr-TR" altLang="tr-TR" sz="2400" dirty="0">
                <a:latin typeface="+mn-lt"/>
              </a:rPr>
              <a:t> legal </a:t>
            </a:r>
            <a:r>
              <a:rPr lang="tr-TR" altLang="tr-TR" sz="2400" dirty="0" err="1">
                <a:latin typeface="+mn-lt"/>
              </a:rPr>
              <a:t>rights</a:t>
            </a:r>
            <a:r>
              <a:rPr lang="tr-TR" altLang="tr-TR" sz="2400" dirty="0">
                <a:latin typeface="+mn-lt"/>
              </a:rPr>
              <a:t> </a:t>
            </a:r>
            <a:r>
              <a:rPr lang="tr-TR" altLang="tr-TR" sz="2400" dirty="0" err="1">
                <a:latin typeface="+mn-lt"/>
              </a:rPr>
              <a:t>and</a:t>
            </a:r>
            <a:r>
              <a:rPr lang="tr-TR" altLang="tr-TR" sz="2400" dirty="0">
                <a:latin typeface="+mn-lt"/>
              </a:rPr>
              <a:t> </a:t>
            </a:r>
            <a:r>
              <a:rPr lang="tr-TR" altLang="tr-TR" sz="2400" dirty="0" err="1">
                <a:latin typeface="+mn-lt"/>
              </a:rPr>
              <a:t>responsibilities</a:t>
            </a:r>
            <a:r>
              <a:rPr lang="tr-TR" altLang="tr-TR" sz="2400" dirty="0">
                <a:latin typeface="+mn-lt"/>
              </a:rPr>
              <a:t> </a:t>
            </a:r>
            <a:r>
              <a:rPr lang="en-US" sz="2400" dirty="0">
                <a:latin typeface="+mn-lt"/>
              </a:rPr>
              <a:t/>
            </a:r>
            <a:br>
              <a:rPr lang="en-US" sz="2400" dirty="0">
                <a:latin typeface="+mn-lt"/>
              </a:rPr>
            </a:br>
            <a:r>
              <a:rPr lang="en-US" sz="2400" dirty="0">
                <a:latin typeface="+mn-lt"/>
              </a:rPr>
              <a:t>We talked about the importance of getting to know yourself and your friends and the relationship of trust. </a:t>
            </a:r>
            <a:br>
              <a:rPr lang="en-US" sz="2400" dirty="0">
                <a:latin typeface="+mn-lt"/>
              </a:rPr>
            </a:br>
            <a:r>
              <a:rPr lang="en-US" sz="2400" dirty="0">
                <a:latin typeface="+mn-lt"/>
              </a:rPr>
              <a:t>First you, then your family and reliable friends to protect you from risks while keeping you safe, in any case you know what to apply now. Thank you for your contribution</a:t>
            </a:r>
            <a:r>
              <a:rPr lang="en-US" sz="2400" dirty="0" smtClean="0">
                <a:latin typeface="+mn-lt"/>
              </a:rPr>
              <a:t>.</a:t>
            </a:r>
            <a:endParaRPr lang="tr-TR" sz="2200" dirty="0">
              <a:latin typeface="+mn-lt"/>
            </a:endParaRPr>
          </a:p>
        </p:txBody>
      </p:sp>
      <p:sp>
        <p:nvSpPr>
          <p:cNvPr id="5" name="Unvan 1"/>
          <p:cNvSpPr>
            <a:spLocks noGrp="1"/>
          </p:cNvSpPr>
          <p:nvPr>
            <p:ph type="title"/>
          </p:nvPr>
        </p:nvSpPr>
        <p:spPr>
          <a:xfrm>
            <a:off x="788615" y="310214"/>
            <a:ext cx="9404723" cy="1400530"/>
          </a:xfrm>
        </p:spPr>
        <p:txBody>
          <a:bodyPr anchor="ctr"/>
          <a:lstStyle/>
          <a:p>
            <a:r>
              <a:rPr lang="en-US" b="1" dirty="0" smtClean="0"/>
              <a:t>Activity-1: Silent Movie</a:t>
            </a:r>
            <a:endParaRPr lang="en-US" b="1" dirty="0"/>
          </a:p>
        </p:txBody>
      </p:sp>
      <p:sp>
        <p:nvSpPr>
          <p:cNvPr id="7" name="Rectangle 2"/>
          <p:cNvSpPr>
            <a:spLocks noChangeArrowheads="1"/>
          </p:cNvSpPr>
          <p:nvPr/>
        </p:nvSpPr>
        <p:spPr bwMode="auto">
          <a:xfrm>
            <a:off x="152400" y="2425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0349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THANK YOU….</a:t>
            </a:r>
            <a:endParaRPr lang="tr-TR" b="1" dirty="0"/>
          </a:p>
        </p:txBody>
      </p:sp>
      <p:sp>
        <p:nvSpPr>
          <p:cNvPr id="3" name="İçerik Yer Tutucusu 2"/>
          <p:cNvSpPr>
            <a:spLocks noGrp="1"/>
          </p:cNvSpPr>
          <p:nvPr>
            <p:ph idx="1"/>
          </p:nvPr>
        </p:nvSpPr>
        <p:spPr/>
        <p:txBody>
          <a:bodyPr/>
          <a:lstStyle/>
          <a:p>
            <a:pPr marL="0" indent="0" algn="ctr">
              <a:buNone/>
            </a:pPr>
            <a:r>
              <a:rPr lang="tr-TR" sz="2800" b="1" dirty="0" smtClean="0"/>
              <a:t>PREPARED BY</a:t>
            </a:r>
          </a:p>
          <a:p>
            <a:pPr marL="0" indent="0" algn="ctr">
              <a:buNone/>
            </a:pPr>
            <a:endParaRPr lang="tr-TR" sz="2800" b="1" dirty="0" smtClean="0"/>
          </a:p>
          <a:p>
            <a:pPr marL="0" indent="0" algn="ctr">
              <a:buNone/>
            </a:pPr>
            <a:r>
              <a:rPr lang="tr-TR" b="1" dirty="0" smtClean="0"/>
              <a:t>Meltem ÖKTE ÇIKAN</a:t>
            </a:r>
          </a:p>
          <a:p>
            <a:pPr marL="0" indent="0" algn="ctr">
              <a:buNone/>
            </a:pPr>
            <a:r>
              <a:rPr lang="tr-TR" b="1" dirty="0" smtClean="0"/>
              <a:t>Ayşe TEKİN ASLANTAŞ</a:t>
            </a:r>
          </a:p>
          <a:p>
            <a:pPr marL="0" indent="0" algn="ctr">
              <a:buNone/>
            </a:pPr>
            <a:r>
              <a:rPr lang="tr-TR" b="1" dirty="0" smtClean="0"/>
              <a:t>N. Gökçe YILDIRIM</a:t>
            </a:r>
            <a:endParaRPr lang="tr-TR" b="1" dirty="0"/>
          </a:p>
        </p:txBody>
      </p:sp>
    </p:spTree>
    <p:extLst>
      <p:ext uri="{BB962C8B-B14F-4D97-AF65-F5344CB8AC3E}">
        <p14:creationId xmlns:p14="http://schemas.microsoft.com/office/powerpoint/2010/main" val="36603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23961" y="1829620"/>
            <a:ext cx="6619244" cy="2497186"/>
          </a:xfrm>
        </p:spPr>
        <p:txBody>
          <a:bodyPr anchor="ctr"/>
          <a:lstStyle/>
          <a:p>
            <a:pPr algn="ctr"/>
            <a:r>
              <a:rPr lang="tr-TR" altLang="tr-TR" sz="3200" b="1" dirty="0">
                <a:solidFill>
                  <a:schemeClr val="tx1"/>
                </a:solidFill>
                <a:latin typeface="inherit"/>
              </a:rPr>
              <a:t>STUDENT SESSIONS </a:t>
            </a:r>
            <a:r>
              <a:rPr lang="tr-TR" altLang="tr-TR" sz="3200" b="1" dirty="0" smtClean="0">
                <a:solidFill>
                  <a:schemeClr val="tx1"/>
                </a:solidFill>
                <a:latin typeface="inherit"/>
              </a:rPr>
              <a:t/>
            </a:r>
            <a:br>
              <a:rPr lang="tr-TR" altLang="tr-TR" sz="3200" b="1" dirty="0" smtClean="0">
                <a:solidFill>
                  <a:schemeClr val="tx1"/>
                </a:solidFill>
                <a:latin typeface="inherit"/>
              </a:rPr>
            </a:br>
            <a:r>
              <a:rPr lang="tr-TR" altLang="tr-TR" sz="3200" b="1" dirty="0" smtClean="0">
                <a:solidFill>
                  <a:schemeClr val="tx1"/>
                </a:solidFill>
                <a:latin typeface="inherit"/>
              </a:rPr>
              <a:t>II</a:t>
            </a:r>
            <a:r>
              <a:rPr lang="tr-TR" altLang="tr-TR" sz="3200" b="1" dirty="0">
                <a:solidFill>
                  <a:schemeClr val="tx1"/>
                </a:solidFill>
                <a:latin typeface="inherit"/>
              </a:rPr>
              <a:t>. DAY II. SESSION</a:t>
            </a:r>
            <a:r>
              <a:rPr lang="tr-TR" altLang="tr-TR" sz="1400" b="1" dirty="0">
                <a:solidFill>
                  <a:schemeClr val="tx1"/>
                </a:solidFill>
              </a:rPr>
              <a:t> </a:t>
            </a:r>
            <a:r>
              <a:rPr lang="tr-TR" altLang="tr-TR" sz="2400" b="1" dirty="0">
                <a:solidFill>
                  <a:schemeClr val="tx1"/>
                </a:solidFill>
                <a:latin typeface="Arial" panose="020B0604020202020204" pitchFamily="34" charset="0"/>
              </a:rPr>
              <a:t/>
            </a:r>
            <a:br>
              <a:rPr lang="tr-TR" altLang="tr-TR" sz="2400" b="1" dirty="0">
                <a:solidFill>
                  <a:schemeClr val="tx1"/>
                </a:solidFill>
                <a:latin typeface="Arial" panose="020B0604020202020204" pitchFamily="34" charset="0"/>
              </a:rPr>
            </a:br>
            <a:r>
              <a:rPr lang="tr-TR" sz="3150" b="1" dirty="0" smtClean="0">
                <a:solidFill>
                  <a:schemeClr val="tx1"/>
                </a:solidFill>
              </a:rPr>
              <a:t/>
            </a:r>
            <a:br>
              <a:rPr lang="tr-TR" sz="3150" b="1" dirty="0" smtClean="0">
                <a:solidFill>
                  <a:schemeClr val="tx1"/>
                </a:solidFill>
              </a:rPr>
            </a:br>
            <a:endParaRPr lang="tr-TR" sz="3150" b="1" dirty="0">
              <a:solidFill>
                <a:schemeClr val="tx1"/>
              </a:solidFill>
            </a:endParaRPr>
          </a:p>
        </p:txBody>
      </p:sp>
      <p:sp>
        <p:nvSpPr>
          <p:cNvPr id="3"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581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chor="ctr"/>
          <a:lstStyle/>
          <a:p>
            <a:pPr lvl="0" algn="ctr"/>
            <a:r>
              <a:rPr lang="tr-TR" sz="3200" dirty="0"/>
              <a:t/>
            </a:r>
            <a:br>
              <a:rPr lang="tr-TR" sz="3200" dirty="0"/>
            </a:br>
            <a:r>
              <a:rPr lang="tr-TR" sz="3150" b="1" dirty="0" smtClean="0"/>
              <a:t/>
            </a:r>
            <a:br>
              <a:rPr lang="tr-TR" sz="3150" b="1" dirty="0" smtClean="0"/>
            </a:br>
            <a:r>
              <a:rPr lang="tr-TR" sz="3150" b="1" dirty="0" smtClean="0"/>
              <a:t>II. </a:t>
            </a:r>
            <a:r>
              <a:rPr lang="tr-TR" sz="3150" b="1" dirty="0" smtClean="0"/>
              <a:t>SESSION</a:t>
            </a:r>
            <a:r>
              <a:rPr lang="tr-TR" sz="3150" b="1" dirty="0" smtClean="0"/>
              <a:t/>
            </a:r>
            <a:br>
              <a:rPr lang="tr-TR" sz="3150" b="1" dirty="0" smtClean="0"/>
            </a:br>
            <a:endParaRPr lang="tr-TR" sz="3150" b="1" dirty="0"/>
          </a:p>
        </p:txBody>
      </p:sp>
      <p:sp>
        <p:nvSpPr>
          <p:cNvPr id="3" name="İçerik Yer Tutucusu 2"/>
          <p:cNvSpPr>
            <a:spLocks noGrp="1"/>
          </p:cNvSpPr>
          <p:nvPr>
            <p:ph idx="1"/>
          </p:nvPr>
        </p:nvSpPr>
        <p:spPr/>
        <p:txBody>
          <a:bodyPr/>
          <a:lstStyle/>
          <a:p>
            <a:r>
              <a:rPr lang="en-US" dirty="0" smtClean="0"/>
              <a:t>Aims of the session</a:t>
            </a:r>
          </a:p>
          <a:p>
            <a:r>
              <a:rPr lang="en-US" dirty="0" smtClean="0"/>
              <a:t>Achievements</a:t>
            </a:r>
          </a:p>
          <a:p>
            <a:r>
              <a:rPr lang="en-US" dirty="0" smtClean="0"/>
              <a:t>materials</a:t>
            </a:r>
          </a:p>
          <a:p>
            <a:r>
              <a:rPr lang="en-US" dirty="0" smtClean="0"/>
              <a:t>Legal Rights</a:t>
            </a:r>
            <a:endParaRPr lang="en-US" dirty="0"/>
          </a:p>
        </p:txBody>
      </p:sp>
    </p:spTree>
    <p:extLst>
      <p:ext uri="{BB962C8B-B14F-4D97-AF65-F5344CB8AC3E}">
        <p14:creationId xmlns:p14="http://schemas.microsoft.com/office/powerpoint/2010/main" val="3260488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686" y="1445345"/>
            <a:ext cx="5134629" cy="396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234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953" y="1314165"/>
            <a:ext cx="5666095" cy="4229670"/>
          </a:xfrm>
          <a:prstGeom prst="rect">
            <a:avLst/>
          </a:prstGeom>
        </p:spPr>
      </p:pic>
    </p:spTree>
    <p:extLst>
      <p:ext uri="{BB962C8B-B14F-4D97-AF65-F5344CB8AC3E}">
        <p14:creationId xmlns:p14="http://schemas.microsoft.com/office/powerpoint/2010/main" val="3488827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0015" y="1031253"/>
            <a:ext cx="10343408" cy="4389120"/>
          </a:xfrm>
        </p:spPr>
        <p:txBody>
          <a:bodyPr>
            <a:normAutofit/>
          </a:bodyPr>
          <a:lstStyle/>
          <a:p>
            <a:pPr marL="0" lvl="0" indent="0" defTabSz="914400" eaLnBrk="0" fontAlgn="base" hangingPunct="0">
              <a:spcBef>
                <a:spcPct val="0"/>
              </a:spcBef>
              <a:spcAft>
                <a:spcPct val="0"/>
              </a:spcAft>
              <a:buClrTx/>
              <a:buSzTx/>
              <a:buNone/>
            </a:pPr>
            <a:r>
              <a:rPr lang="tr-TR" altLang="tr-TR" sz="2800" b="1" dirty="0" err="1">
                <a:latin typeface="+mn-lt"/>
              </a:rPr>
              <a:t>What</a:t>
            </a:r>
            <a:r>
              <a:rPr lang="tr-TR" altLang="tr-TR" sz="2800" b="1" dirty="0">
                <a:latin typeface="+mn-lt"/>
              </a:rPr>
              <a:t> </a:t>
            </a:r>
            <a:r>
              <a:rPr lang="tr-TR" altLang="tr-TR" sz="2800" b="1" dirty="0" err="1">
                <a:latin typeface="+mn-lt"/>
              </a:rPr>
              <a:t>are</a:t>
            </a:r>
            <a:r>
              <a:rPr lang="tr-TR" altLang="tr-TR" sz="2800" b="1" dirty="0">
                <a:latin typeface="+mn-lt"/>
              </a:rPr>
              <a:t> </a:t>
            </a:r>
            <a:r>
              <a:rPr lang="tr-TR" altLang="tr-TR" sz="2800" b="1" dirty="0" err="1">
                <a:latin typeface="+mn-lt"/>
              </a:rPr>
              <a:t>the</a:t>
            </a:r>
            <a:r>
              <a:rPr lang="tr-TR" altLang="tr-TR" sz="2800" b="1" dirty="0">
                <a:latin typeface="+mn-lt"/>
              </a:rPr>
              <a:t> </a:t>
            </a:r>
            <a:r>
              <a:rPr lang="tr-TR" altLang="tr-TR" sz="2800" b="1" dirty="0" err="1">
                <a:latin typeface="+mn-lt"/>
              </a:rPr>
              <a:t>situations</a:t>
            </a:r>
            <a:r>
              <a:rPr lang="tr-TR" altLang="tr-TR" sz="2800" b="1" dirty="0">
                <a:latin typeface="+mn-lt"/>
              </a:rPr>
              <a:t> </a:t>
            </a:r>
            <a:r>
              <a:rPr lang="tr-TR" altLang="tr-TR" sz="2800" b="1" dirty="0" err="1">
                <a:latin typeface="+mn-lt"/>
              </a:rPr>
              <a:t>that</a:t>
            </a:r>
            <a:r>
              <a:rPr lang="tr-TR" altLang="tr-TR" sz="2800" b="1" dirty="0">
                <a:latin typeface="+mn-lt"/>
              </a:rPr>
              <a:t> </a:t>
            </a:r>
            <a:r>
              <a:rPr lang="tr-TR" altLang="tr-TR" sz="2800" b="1" dirty="0" err="1">
                <a:latin typeface="+mn-lt"/>
              </a:rPr>
              <a:t>might</a:t>
            </a:r>
            <a:r>
              <a:rPr lang="tr-TR" altLang="tr-TR" sz="2800" b="1" dirty="0">
                <a:latin typeface="+mn-lt"/>
              </a:rPr>
              <a:t> </a:t>
            </a:r>
            <a:r>
              <a:rPr lang="tr-TR" altLang="tr-TR" sz="2800" b="1" dirty="0" err="1">
                <a:latin typeface="+mn-lt"/>
              </a:rPr>
              <a:t>lead</a:t>
            </a:r>
            <a:r>
              <a:rPr lang="tr-TR" altLang="tr-TR" sz="2800" b="1" dirty="0">
                <a:latin typeface="+mn-lt"/>
              </a:rPr>
              <a:t> </a:t>
            </a:r>
            <a:r>
              <a:rPr lang="tr-TR" altLang="tr-TR" sz="2800" b="1" dirty="0" err="1">
                <a:latin typeface="+mn-lt"/>
              </a:rPr>
              <a:t>to</a:t>
            </a:r>
            <a:r>
              <a:rPr lang="tr-TR" altLang="tr-TR" sz="2800" b="1" dirty="0">
                <a:latin typeface="+mn-lt"/>
              </a:rPr>
              <a:t> </a:t>
            </a:r>
            <a:r>
              <a:rPr lang="tr-TR" altLang="tr-TR" sz="2800" b="1" dirty="0" err="1">
                <a:latin typeface="+mn-lt"/>
              </a:rPr>
              <a:t>abuse</a:t>
            </a:r>
            <a:r>
              <a:rPr lang="tr-TR" altLang="tr-TR" sz="2800" b="1" dirty="0">
                <a:latin typeface="+mn-lt"/>
              </a:rPr>
              <a:t> in </a:t>
            </a:r>
            <a:r>
              <a:rPr lang="tr-TR" altLang="tr-TR" sz="2800" b="1" dirty="0" err="1">
                <a:latin typeface="+mn-lt"/>
              </a:rPr>
              <a:t>the</a:t>
            </a:r>
            <a:r>
              <a:rPr lang="tr-TR" altLang="tr-TR" sz="2800" b="1" dirty="0">
                <a:latin typeface="+mn-lt"/>
              </a:rPr>
              <a:t> film?</a:t>
            </a:r>
            <a:r>
              <a:rPr lang="tr-TR" altLang="tr-TR" sz="2400" b="1" dirty="0">
                <a:latin typeface="+mn-lt"/>
              </a:rPr>
              <a:t> </a:t>
            </a:r>
            <a:endParaRPr lang="tr-TR" altLang="tr-TR" sz="4000" b="1" dirty="0">
              <a:latin typeface="+mn-lt"/>
            </a:endParaRPr>
          </a:p>
          <a:p>
            <a:pPr marL="0" lvl="0" indent="0">
              <a:buNone/>
            </a:pPr>
            <a:endParaRPr lang="tr-TR" sz="2800" b="1" dirty="0" smtClean="0">
              <a:latin typeface="+mn-lt"/>
            </a:endParaRPr>
          </a:p>
          <a:p>
            <a:pPr marL="0" lvl="0" indent="0">
              <a:buNone/>
            </a:pPr>
            <a:r>
              <a:rPr lang="tr-TR" sz="2800" b="1" dirty="0" err="1" smtClean="0">
                <a:latin typeface="+mn-lt"/>
              </a:rPr>
              <a:t>Why</a:t>
            </a:r>
            <a:r>
              <a:rPr lang="tr-TR" sz="2800" b="1" dirty="0" smtClean="0">
                <a:latin typeface="+mn-lt"/>
              </a:rPr>
              <a:t> </a:t>
            </a:r>
            <a:r>
              <a:rPr lang="tr-TR" sz="2800" b="1" dirty="0" err="1" smtClean="0">
                <a:latin typeface="+mn-lt"/>
              </a:rPr>
              <a:t>wasn’t</a:t>
            </a:r>
            <a:r>
              <a:rPr lang="tr-TR" sz="2800" b="1" dirty="0" smtClean="0">
                <a:latin typeface="+mn-lt"/>
              </a:rPr>
              <a:t> </a:t>
            </a:r>
            <a:r>
              <a:rPr lang="tr-TR" sz="2800" b="1" dirty="0" err="1" smtClean="0">
                <a:latin typeface="+mn-lt"/>
              </a:rPr>
              <a:t>Jerremy</a:t>
            </a:r>
            <a:r>
              <a:rPr lang="tr-TR" sz="2800" b="1" dirty="0" smtClean="0">
                <a:latin typeface="+mn-lt"/>
              </a:rPr>
              <a:t> </a:t>
            </a:r>
            <a:r>
              <a:rPr lang="tr-TR" sz="2800" b="1" dirty="0" err="1" smtClean="0">
                <a:latin typeface="+mn-lt"/>
              </a:rPr>
              <a:t>disturbed</a:t>
            </a:r>
            <a:r>
              <a:rPr lang="tr-TR" sz="2800" b="1" dirty="0" smtClean="0">
                <a:latin typeface="+mn-lt"/>
              </a:rPr>
              <a:t>?</a:t>
            </a:r>
            <a:endParaRPr lang="tr-TR" sz="2800" b="1" dirty="0">
              <a:latin typeface="+mn-lt"/>
            </a:endParaRPr>
          </a:p>
          <a:p>
            <a:pPr marL="0" lvl="0" indent="0" defTabSz="914400" eaLnBrk="0" fontAlgn="base" hangingPunct="0">
              <a:spcBef>
                <a:spcPct val="0"/>
              </a:spcBef>
              <a:spcAft>
                <a:spcPct val="0"/>
              </a:spcAft>
              <a:buClrTx/>
              <a:buSzTx/>
              <a:buNone/>
            </a:pPr>
            <a:endParaRPr lang="tr-TR" altLang="tr-TR" sz="2800" b="1" dirty="0" smtClean="0">
              <a:latin typeface="+mn-lt"/>
            </a:endParaRPr>
          </a:p>
          <a:p>
            <a:pPr marL="0" lvl="0" indent="0" defTabSz="914400" eaLnBrk="0" fontAlgn="base" hangingPunct="0">
              <a:spcBef>
                <a:spcPct val="0"/>
              </a:spcBef>
              <a:spcAft>
                <a:spcPct val="0"/>
              </a:spcAft>
              <a:buClrTx/>
              <a:buSzTx/>
              <a:buNone/>
            </a:pPr>
            <a:r>
              <a:rPr lang="tr-TR" altLang="tr-TR" sz="2800" b="1" dirty="0" err="1" smtClean="0">
                <a:latin typeface="+mn-lt"/>
              </a:rPr>
              <a:t>What</a:t>
            </a:r>
            <a:r>
              <a:rPr lang="tr-TR" altLang="tr-TR" sz="2800" b="1" dirty="0" smtClean="0">
                <a:latin typeface="+mn-lt"/>
              </a:rPr>
              <a:t> </a:t>
            </a:r>
            <a:r>
              <a:rPr lang="tr-TR" altLang="tr-TR" sz="2800" b="1" dirty="0" err="1">
                <a:latin typeface="+mn-lt"/>
              </a:rPr>
              <a:t>did</a:t>
            </a:r>
            <a:r>
              <a:rPr lang="tr-TR" altLang="tr-TR" sz="2800" b="1" dirty="0">
                <a:latin typeface="+mn-lt"/>
              </a:rPr>
              <a:t> it </a:t>
            </a:r>
            <a:r>
              <a:rPr lang="tr-TR" altLang="tr-TR" sz="2800" b="1" dirty="0" err="1">
                <a:latin typeface="+mn-lt"/>
              </a:rPr>
              <a:t>mean</a:t>
            </a:r>
            <a:r>
              <a:rPr lang="tr-TR" altLang="tr-TR" sz="2800" b="1" dirty="0">
                <a:latin typeface="+mn-lt"/>
              </a:rPr>
              <a:t> </a:t>
            </a:r>
            <a:r>
              <a:rPr lang="tr-TR" altLang="tr-TR" sz="2800" b="1" dirty="0" err="1">
                <a:latin typeface="+mn-lt"/>
              </a:rPr>
              <a:t>that</a:t>
            </a:r>
            <a:r>
              <a:rPr lang="tr-TR" altLang="tr-TR" sz="2800" b="1" dirty="0">
                <a:latin typeface="+mn-lt"/>
              </a:rPr>
              <a:t> his </a:t>
            </a:r>
            <a:r>
              <a:rPr lang="tr-TR" altLang="tr-TR" sz="2800" b="1" dirty="0" err="1">
                <a:latin typeface="+mn-lt"/>
              </a:rPr>
              <a:t>family</a:t>
            </a:r>
            <a:r>
              <a:rPr lang="tr-TR" altLang="tr-TR" sz="2800" b="1" dirty="0">
                <a:latin typeface="+mn-lt"/>
              </a:rPr>
              <a:t> </a:t>
            </a:r>
            <a:r>
              <a:rPr lang="tr-TR" altLang="tr-TR" sz="2800" b="1" dirty="0" err="1">
                <a:latin typeface="+mn-lt"/>
              </a:rPr>
              <a:t>didn't</a:t>
            </a:r>
            <a:r>
              <a:rPr lang="tr-TR" altLang="tr-TR" sz="2800" b="1" dirty="0">
                <a:latin typeface="+mn-lt"/>
              </a:rPr>
              <a:t> </a:t>
            </a:r>
            <a:r>
              <a:rPr lang="tr-TR" altLang="tr-TR" sz="2800" b="1" dirty="0" err="1">
                <a:latin typeface="+mn-lt"/>
              </a:rPr>
              <a:t>neglect</a:t>
            </a:r>
            <a:r>
              <a:rPr lang="tr-TR" altLang="tr-TR" sz="2800" b="1" dirty="0">
                <a:latin typeface="+mn-lt"/>
              </a:rPr>
              <a:t> </a:t>
            </a:r>
            <a:r>
              <a:rPr lang="tr-TR" altLang="tr-TR" sz="2800" b="1" dirty="0" err="1">
                <a:latin typeface="+mn-lt"/>
              </a:rPr>
              <a:t>Jeremy</a:t>
            </a:r>
            <a:r>
              <a:rPr lang="tr-TR" altLang="tr-TR" sz="2800" b="1" dirty="0">
                <a:latin typeface="+mn-lt"/>
              </a:rPr>
              <a:t>?</a:t>
            </a:r>
            <a:r>
              <a:rPr lang="tr-TR" altLang="tr-TR" sz="2400" b="1" dirty="0">
                <a:latin typeface="+mn-lt"/>
              </a:rPr>
              <a:t> </a:t>
            </a:r>
            <a:endParaRPr lang="tr-TR" altLang="tr-TR" sz="4000" b="1" dirty="0">
              <a:latin typeface="+mn-lt"/>
            </a:endParaRPr>
          </a:p>
          <a:p>
            <a:pPr marL="0" lvl="0" indent="0">
              <a:buNone/>
            </a:pPr>
            <a:endParaRPr lang="tr-TR" sz="2800" b="1" dirty="0" smtClean="0">
              <a:latin typeface="+mn-lt"/>
            </a:endParaRPr>
          </a:p>
          <a:p>
            <a:pPr marL="0" lvl="0" indent="0">
              <a:buNone/>
            </a:pPr>
            <a:r>
              <a:rPr lang="tr-TR" sz="2800" b="1" dirty="0" err="1" smtClean="0">
                <a:latin typeface="+mn-lt"/>
              </a:rPr>
              <a:t>What</a:t>
            </a:r>
            <a:r>
              <a:rPr lang="tr-TR" sz="2800" b="1" dirty="0" smtClean="0">
                <a:latin typeface="+mn-lt"/>
              </a:rPr>
              <a:t> </a:t>
            </a:r>
            <a:r>
              <a:rPr lang="tr-TR" sz="2800" b="1" dirty="0" err="1" smtClean="0">
                <a:latin typeface="+mn-lt"/>
              </a:rPr>
              <a:t>will</a:t>
            </a:r>
            <a:r>
              <a:rPr lang="tr-TR" sz="2800" b="1" dirty="0" smtClean="0">
                <a:latin typeface="+mn-lt"/>
              </a:rPr>
              <a:t> </a:t>
            </a:r>
            <a:r>
              <a:rPr lang="tr-TR" sz="2800" b="1" dirty="0" err="1" smtClean="0">
                <a:latin typeface="+mn-lt"/>
              </a:rPr>
              <a:t>happen</a:t>
            </a:r>
            <a:r>
              <a:rPr lang="tr-TR" sz="2800" b="1" dirty="0" smtClean="0">
                <a:latin typeface="+mn-lt"/>
              </a:rPr>
              <a:t> </a:t>
            </a:r>
            <a:r>
              <a:rPr lang="tr-TR" sz="2800" b="1" dirty="0" err="1" smtClean="0">
                <a:latin typeface="+mn-lt"/>
              </a:rPr>
              <a:t>if</a:t>
            </a:r>
            <a:r>
              <a:rPr lang="tr-TR" sz="2800" b="1" dirty="0" smtClean="0">
                <a:latin typeface="+mn-lt"/>
              </a:rPr>
              <a:t> </a:t>
            </a:r>
            <a:r>
              <a:rPr lang="tr-TR" sz="2800" b="1" dirty="0" err="1" smtClean="0">
                <a:latin typeface="+mn-lt"/>
              </a:rPr>
              <a:t>Jerrmy’s</a:t>
            </a:r>
            <a:r>
              <a:rPr lang="tr-TR" sz="2800" b="1" dirty="0" smtClean="0">
                <a:latin typeface="+mn-lt"/>
              </a:rPr>
              <a:t> </a:t>
            </a:r>
            <a:r>
              <a:rPr lang="tr-TR" sz="2800" b="1" dirty="0" err="1" smtClean="0">
                <a:latin typeface="+mn-lt"/>
              </a:rPr>
              <a:t>family</a:t>
            </a:r>
            <a:r>
              <a:rPr lang="tr-TR" sz="2800" b="1" dirty="0" smtClean="0">
                <a:latin typeface="+mn-lt"/>
              </a:rPr>
              <a:t> </a:t>
            </a:r>
            <a:r>
              <a:rPr lang="tr-TR" sz="2800" b="1" dirty="0" err="1" smtClean="0">
                <a:latin typeface="+mn-lt"/>
              </a:rPr>
              <a:t>have</a:t>
            </a:r>
            <a:r>
              <a:rPr lang="tr-TR" sz="2800" b="1" dirty="0" smtClean="0">
                <a:latin typeface="+mn-lt"/>
              </a:rPr>
              <a:t> </a:t>
            </a:r>
            <a:r>
              <a:rPr lang="tr-TR" sz="2800" b="1" dirty="0" err="1" smtClean="0">
                <a:latin typeface="+mn-lt"/>
              </a:rPr>
              <a:t>neglected</a:t>
            </a:r>
            <a:r>
              <a:rPr lang="tr-TR" sz="2800" b="1" dirty="0" smtClean="0">
                <a:latin typeface="+mn-lt"/>
              </a:rPr>
              <a:t> </a:t>
            </a:r>
            <a:r>
              <a:rPr lang="tr-TR" sz="2800" b="1" dirty="0" err="1" smtClean="0">
                <a:latin typeface="+mn-lt"/>
              </a:rPr>
              <a:t>him</a:t>
            </a:r>
            <a:r>
              <a:rPr lang="tr-TR" sz="2800" b="1" dirty="0" smtClean="0">
                <a:latin typeface="+mn-lt"/>
              </a:rPr>
              <a:t>?</a:t>
            </a:r>
            <a:endParaRPr lang="tr-TR" sz="2800" b="1" dirty="0">
              <a:latin typeface="+mn-lt"/>
            </a:endParaRPr>
          </a:p>
        </p:txBody>
      </p:sp>
    </p:spTree>
    <p:extLst>
      <p:ext uri="{BB962C8B-B14F-4D97-AF65-F5344CB8AC3E}">
        <p14:creationId xmlns:p14="http://schemas.microsoft.com/office/powerpoint/2010/main" val="23062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sz="4400" b="1" dirty="0" smtClean="0"/>
              <a:t>Legal Procedure</a:t>
            </a:r>
            <a:endParaRPr lang="en-US" sz="4400" b="1" dirty="0"/>
          </a:p>
        </p:txBody>
      </p:sp>
      <p:sp>
        <p:nvSpPr>
          <p:cNvPr id="3" name="2 İçerik Yer Tutucusu"/>
          <p:cNvSpPr>
            <a:spLocks noGrp="1"/>
          </p:cNvSpPr>
          <p:nvPr>
            <p:ph idx="1"/>
          </p:nvPr>
        </p:nvSpPr>
        <p:spPr>
          <a:xfrm>
            <a:off x="735177" y="1946040"/>
            <a:ext cx="8946541" cy="2542833"/>
          </a:xfrm>
        </p:spPr>
        <p:txBody>
          <a:bodyPr>
            <a:normAutofit/>
          </a:bodyPr>
          <a:lstStyle/>
          <a:p>
            <a:pPr marL="0" lvl="0" indent="0" defTabSz="914400" eaLnBrk="0" fontAlgn="base" hangingPunct="0">
              <a:spcBef>
                <a:spcPct val="0"/>
              </a:spcBef>
              <a:spcAft>
                <a:spcPct val="0"/>
              </a:spcAft>
              <a:buClrTx/>
              <a:buSzTx/>
              <a:buNone/>
            </a:pPr>
            <a:r>
              <a:rPr lang="tr-TR" altLang="tr-TR" sz="2800" dirty="0" err="1">
                <a:latin typeface="+mn-lt"/>
              </a:rPr>
              <a:t>In</a:t>
            </a:r>
            <a:r>
              <a:rPr lang="tr-TR" altLang="tr-TR" sz="2800" dirty="0">
                <a:latin typeface="+mn-lt"/>
              </a:rPr>
              <a:t> </a:t>
            </a:r>
            <a:r>
              <a:rPr lang="tr-TR" altLang="tr-TR" sz="2800" dirty="0" err="1">
                <a:latin typeface="+mn-lt"/>
              </a:rPr>
              <a:t>case</a:t>
            </a:r>
            <a:r>
              <a:rPr lang="tr-TR" altLang="tr-TR" sz="2800" dirty="0">
                <a:latin typeface="+mn-lt"/>
              </a:rPr>
              <a:t> of </a:t>
            </a:r>
            <a:r>
              <a:rPr lang="tr-TR" altLang="tr-TR" sz="2800" dirty="0" err="1">
                <a:latin typeface="+mn-lt"/>
              </a:rPr>
              <a:t>any</a:t>
            </a:r>
            <a:r>
              <a:rPr lang="tr-TR" altLang="tr-TR" sz="2800" dirty="0">
                <a:latin typeface="+mn-lt"/>
              </a:rPr>
              <a:t> </a:t>
            </a:r>
            <a:r>
              <a:rPr lang="tr-TR" altLang="tr-TR" sz="2800" dirty="0" err="1">
                <a:latin typeface="+mn-lt"/>
              </a:rPr>
              <a:t>negligence</a:t>
            </a:r>
            <a:r>
              <a:rPr lang="tr-TR" altLang="tr-TR" sz="2800" dirty="0">
                <a:latin typeface="+mn-lt"/>
              </a:rPr>
              <a:t>, </a:t>
            </a:r>
            <a:r>
              <a:rPr lang="tr-TR" altLang="tr-TR" sz="2800" dirty="0" err="1">
                <a:latin typeface="+mn-lt"/>
              </a:rPr>
              <a:t>what</a:t>
            </a:r>
            <a:r>
              <a:rPr lang="tr-TR" altLang="tr-TR" sz="2800" dirty="0">
                <a:latin typeface="+mn-lt"/>
              </a:rPr>
              <a:t> </a:t>
            </a:r>
            <a:r>
              <a:rPr lang="tr-TR" altLang="tr-TR" sz="2800" dirty="0" err="1">
                <a:latin typeface="+mn-lt"/>
              </a:rPr>
              <a:t>should</a:t>
            </a:r>
            <a:r>
              <a:rPr lang="tr-TR" altLang="tr-TR" sz="2800" dirty="0">
                <a:latin typeface="+mn-lt"/>
              </a:rPr>
              <a:t> be done is </a:t>
            </a:r>
            <a:r>
              <a:rPr lang="tr-TR" altLang="tr-TR" sz="2800" dirty="0" err="1">
                <a:latin typeface="+mn-lt"/>
              </a:rPr>
              <a:t>to</a:t>
            </a:r>
            <a:r>
              <a:rPr lang="tr-TR" altLang="tr-TR" sz="2800" dirty="0">
                <a:latin typeface="+mn-lt"/>
              </a:rPr>
              <a:t> </a:t>
            </a:r>
            <a:r>
              <a:rPr lang="tr-TR" altLang="tr-TR" sz="2800" dirty="0" err="1">
                <a:latin typeface="+mn-lt"/>
              </a:rPr>
              <a:t>apply</a:t>
            </a:r>
            <a:r>
              <a:rPr lang="tr-TR" altLang="tr-TR" sz="2800" dirty="0">
                <a:latin typeface="+mn-lt"/>
              </a:rPr>
              <a:t> </a:t>
            </a:r>
            <a:r>
              <a:rPr lang="tr-TR" altLang="tr-TR" sz="2800" dirty="0" err="1">
                <a:latin typeface="+mn-lt"/>
              </a:rPr>
              <a:t>to</a:t>
            </a:r>
            <a:r>
              <a:rPr lang="tr-TR" altLang="tr-TR" sz="2800" dirty="0">
                <a:latin typeface="+mn-lt"/>
              </a:rPr>
              <a:t> a </a:t>
            </a:r>
            <a:r>
              <a:rPr lang="tr-TR" altLang="tr-TR" sz="2800" dirty="0" err="1">
                <a:latin typeface="+mn-lt"/>
              </a:rPr>
              <a:t>reliable</a:t>
            </a:r>
            <a:r>
              <a:rPr lang="tr-TR" altLang="tr-TR" sz="2800" dirty="0">
                <a:latin typeface="+mn-lt"/>
              </a:rPr>
              <a:t> </a:t>
            </a:r>
            <a:r>
              <a:rPr lang="tr-TR" altLang="tr-TR" sz="2800" dirty="0" err="1">
                <a:latin typeface="+mn-lt"/>
              </a:rPr>
              <a:t>adult</a:t>
            </a:r>
            <a:r>
              <a:rPr lang="tr-TR" altLang="tr-TR" sz="2800" dirty="0">
                <a:latin typeface="+mn-lt"/>
              </a:rPr>
              <a:t> (</a:t>
            </a:r>
            <a:r>
              <a:rPr lang="tr-TR" altLang="tr-TR" sz="2800" dirty="0" err="1">
                <a:latin typeface="+mn-lt"/>
              </a:rPr>
              <a:t>mother</a:t>
            </a:r>
            <a:r>
              <a:rPr lang="tr-TR" altLang="tr-TR" sz="2800" dirty="0">
                <a:latin typeface="+mn-lt"/>
              </a:rPr>
              <a:t>, </a:t>
            </a:r>
            <a:r>
              <a:rPr lang="tr-TR" altLang="tr-TR" sz="2800" dirty="0" err="1">
                <a:latin typeface="+mn-lt"/>
              </a:rPr>
              <a:t>father</a:t>
            </a:r>
            <a:r>
              <a:rPr lang="tr-TR" altLang="tr-TR" sz="2800" dirty="0">
                <a:latin typeface="+mn-lt"/>
              </a:rPr>
              <a:t>, </a:t>
            </a:r>
            <a:r>
              <a:rPr lang="tr-TR" altLang="tr-TR" sz="2800" dirty="0" err="1">
                <a:latin typeface="+mn-lt"/>
              </a:rPr>
              <a:t>relative</a:t>
            </a:r>
            <a:r>
              <a:rPr lang="tr-TR" altLang="tr-TR" sz="2800" dirty="0">
                <a:latin typeface="+mn-lt"/>
              </a:rPr>
              <a:t>, </a:t>
            </a:r>
            <a:r>
              <a:rPr lang="tr-TR" altLang="tr-TR" sz="2800" dirty="0" err="1">
                <a:latin typeface="+mn-lt"/>
              </a:rPr>
              <a:t>teacher</a:t>
            </a:r>
            <a:r>
              <a:rPr lang="tr-TR" altLang="tr-TR" sz="2800" dirty="0">
                <a:latin typeface="+mn-lt"/>
              </a:rPr>
              <a:t>, </a:t>
            </a:r>
            <a:r>
              <a:rPr lang="tr-TR" altLang="tr-TR" sz="2800" dirty="0" err="1">
                <a:latin typeface="+mn-lt"/>
              </a:rPr>
              <a:t>etc</a:t>
            </a:r>
            <a:r>
              <a:rPr lang="tr-TR" altLang="tr-TR" sz="2800" dirty="0">
                <a:latin typeface="+mn-lt"/>
              </a:rPr>
              <a:t>.) </a:t>
            </a:r>
            <a:r>
              <a:rPr lang="tr-TR" altLang="tr-TR" sz="2800" dirty="0" err="1">
                <a:latin typeface="+mn-lt"/>
              </a:rPr>
              <a:t>or</a:t>
            </a:r>
            <a:r>
              <a:rPr lang="tr-TR" altLang="tr-TR" sz="2800" dirty="0">
                <a:latin typeface="+mn-lt"/>
              </a:rPr>
              <a:t> </a:t>
            </a:r>
            <a:r>
              <a:rPr lang="tr-TR" altLang="tr-TR" sz="2800" dirty="0" err="1">
                <a:latin typeface="+mn-lt"/>
              </a:rPr>
              <a:t>directly</a:t>
            </a:r>
            <a:r>
              <a:rPr lang="tr-TR" altLang="tr-TR" sz="2800" dirty="0">
                <a:latin typeface="+mn-lt"/>
              </a:rPr>
              <a:t> </a:t>
            </a:r>
            <a:r>
              <a:rPr lang="tr-TR" altLang="tr-TR" sz="2800" dirty="0" err="1">
                <a:latin typeface="+mn-lt"/>
              </a:rPr>
              <a:t>to</a:t>
            </a:r>
            <a:r>
              <a:rPr lang="tr-TR" altLang="tr-TR" sz="2800" dirty="0">
                <a:latin typeface="+mn-lt"/>
              </a:rPr>
              <a:t> </a:t>
            </a:r>
            <a:r>
              <a:rPr lang="tr-TR" altLang="tr-TR" sz="2800" dirty="0" err="1">
                <a:latin typeface="+mn-lt"/>
              </a:rPr>
              <a:t>the</a:t>
            </a:r>
            <a:r>
              <a:rPr lang="tr-TR" altLang="tr-TR" sz="2800" dirty="0">
                <a:latin typeface="+mn-lt"/>
              </a:rPr>
              <a:t> </a:t>
            </a:r>
            <a:r>
              <a:rPr lang="tr-TR" altLang="tr-TR" sz="2800" dirty="0" err="1">
                <a:latin typeface="+mn-lt"/>
              </a:rPr>
              <a:t>public</a:t>
            </a:r>
            <a:r>
              <a:rPr lang="tr-TR" altLang="tr-TR" sz="2800" dirty="0">
                <a:latin typeface="+mn-lt"/>
              </a:rPr>
              <a:t> </a:t>
            </a:r>
            <a:r>
              <a:rPr lang="tr-TR" altLang="tr-TR" sz="2800" dirty="0" err="1">
                <a:latin typeface="+mn-lt"/>
              </a:rPr>
              <a:t>prosecutor</a:t>
            </a:r>
            <a:r>
              <a:rPr lang="tr-TR" altLang="tr-TR" sz="2800" dirty="0">
                <a:latin typeface="+mn-lt"/>
              </a:rPr>
              <a:t> </a:t>
            </a:r>
            <a:r>
              <a:rPr lang="tr-TR" altLang="tr-TR" sz="2800" dirty="0" err="1">
                <a:latin typeface="+mn-lt"/>
              </a:rPr>
              <a:t>and</a:t>
            </a:r>
            <a:r>
              <a:rPr lang="tr-TR" altLang="tr-TR" sz="2800" dirty="0">
                <a:latin typeface="+mn-lt"/>
              </a:rPr>
              <a:t> / </a:t>
            </a:r>
            <a:r>
              <a:rPr lang="tr-TR" altLang="tr-TR" sz="2800" dirty="0" err="1">
                <a:latin typeface="+mn-lt"/>
              </a:rPr>
              <a:t>or</a:t>
            </a:r>
            <a:r>
              <a:rPr lang="tr-TR" altLang="tr-TR" sz="2800" dirty="0">
                <a:latin typeface="+mn-lt"/>
              </a:rPr>
              <a:t> </a:t>
            </a:r>
            <a:r>
              <a:rPr lang="tr-TR" altLang="tr-TR" sz="2800" dirty="0" err="1">
                <a:latin typeface="+mn-lt"/>
              </a:rPr>
              <a:t>law</a:t>
            </a:r>
            <a:r>
              <a:rPr lang="tr-TR" altLang="tr-TR" sz="2800" dirty="0">
                <a:latin typeface="+mn-lt"/>
              </a:rPr>
              <a:t> </a:t>
            </a:r>
            <a:r>
              <a:rPr lang="tr-TR" altLang="tr-TR" sz="2800" dirty="0" err="1">
                <a:latin typeface="+mn-lt"/>
              </a:rPr>
              <a:t>enforcement</a:t>
            </a:r>
            <a:r>
              <a:rPr lang="tr-TR" altLang="tr-TR" sz="2800" dirty="0">
                <a:latin typeface="+mn-lt"/>
              </a:rPr>
              <a:t>. </a:t>
            </a:r>
            <a:endParaRPr lang="tr-TR" altLang="tr-TR" sz="4000" dirty="0">
              <a:latin typeface="+mn-lt"/>
            </a:endParaRPr>
          </a:p>
        </p:txBody>
      </p:sp>
    </p:spTree>
    <p:extLst>
      <p:ext uri="{BB962C8B-B14F-4D97-AF65-F5344CB8AC3E}">
        <p14:creationId xmlns:p14="http://schemas.microsoft.com/office/powerpoint/2010/main" val="51429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56693" y="1808951"/>
            <a:ext cx="8946541" cy="4195481"/>
          </a:xfrm>
        </p:spPr>
        <p:txBody>
          <a:bodyPr>
            <a:normAutofit/>
          </a:bodyPr>
          <a:lstStyle/>
          <a:p>
            <a:pPr marL="0" lvl="0" indent="0" defTabSz="914400" eaLnBrk="0" fontAlgn="base" hangingPunct="0">
              <a:spcBef>
                <a:spcPct val="0"/>
              </a:spcBef>
              <a:spcAft>
                <a:spcPct val="0"/>
              </a:spcAft>
              <a:buClrTx/>
              <a:buSzTx/>
              <a:buNone/>
            </a:pPr>
            <a:r>
              <a:rPr lang="tr-TR" altLang="tr-TR" dirty="0" smtClean="0">
                <a:latin typeface="inherit"/>
              </a:rPr>
              <a:t>                       </a:t>
            </a:r>
            <a:r>
              <a:rPr lang="tr-TR" altLang="tr-TR" dirty="0" err="1" smtClean="0">
                <a:latin typeface="inherit"/>
              </a:rPr>
              <a:t>Children's</a:t>
            </a:r>
            <a:r>
              <a:rPr lang="tr-TR" altLang="tr-TR" dirty="0" smtClean="0">
                <a:latin typeface="inherit"/>
              </a:rPr>
              <a:t> </a:t>
            </a:r>
            <a:r>
              <a:rPr lang="tr-TR" altLang="tr-TR" dirty="0" err="1">
                <a:latin typeface="inherit"/>
              </a:rPr>
              <a:t>Police</a:t>
            </a:r>
            <a:r>
              <a:rPr lang="tr-TR" altLang="tr-TR" dirty="0">
                <a:latin typeface="inherit"/>
              </a:rPr>
              <a:t> / </a:t>
            </a:r>
            <a:r>
              <a:rPr lang="tr-TR" altLang="tr-TR" dirty="0" err="1">
                <a:latin typeface="inherit"/>
              </a:rPr>
              <a:t>Gendarmerie</a:t>
            </a:r>
            <a:r>
              <a:rPr lang="tr-TR" altLang="tr-TR" dirty="0">
                <a:latin typeface="inherit"/>
              </a:rPr>
              <a:t> / </a:t>
            </a:r>
            <a:r>
              <a:rPr lang="tr-TR" altLang="tr-TR" dirty="0" err="1">
                <a:latin typeface="inherit"/>
              </a:rPr>
              <a:t>Prosecutor's</a:t>
            </a:r>
            <a:r>
              <a:rPr lang="tr-TR" altLang="tr-TR" dirty="0">
                <a:latin typeface="inherit"/>
              </a:rPr>
              <a:t> Office</a:t>
            </a:r>
            <a:r>
              <a:rPr lang="tr-TR" altLang="tr-TR" sz="1800" dirty="0"/>
              <a:t> </a:t>
            </a:r>
            <a:endParaRPr lang="tr-TR" altLang="tr-TR" sz="3200" dirty="0">
              <a:latin typeface="Arial" panose="020B0604020202020204" pitchFamily="34" charset="0"/>
            </a:endParaRPr>
          </a:p>
          <a:p>
            <a:pPr algn="ctr"/>
            <a:endParaRPr lang="tr-TR" dirty="0" smtClean="0"/>
          </a:p>
          <a:p>
            <a:pPr algn="ctr"/>
            <a:endParaRPr lang="tr-TR" dirty="0" smtClean="0"/>
          </a:p>
          <a:p>
            <a:pPr algn="ctr">
              <a:buNone/>
            </a:pPr>
            <a:endParaRPr lang="tr-TR" dirty="0" smtClean="0"/>
          </a:p>
          <a:p>
            <a:pPr algn="ctr">
              <a:buNone/>
            </a:pPr>
            <a:r>
              <a:rPr lang="tr-TR" dirty="0" smtClean="0"/>
              <a:t>Child </a:t>
            </a:r>
            <a:r>
              <a:rPr lang="tr-TR" dirty="0" err="1" smtClean="0"/>
              <a:t>Monitoring</a:t>
            </a:r>
            <a:r>
              <a:rPr lang="tr-TR" dirty="0" smtClean="0"/>
              <a:t> </a:t>
            </a:r>
            <a:r>
              <a:rPr lang="tr-TR" dirty="0" err="1" smtClean="0"/>
              <a:t>Centre</a:t>
            </a:r>
            <a:endParaRPr lang="tr-TR" dirty="0" smtClean="0"/>
          </a:p>
          <a:p>
            <a:pPr algn="ctr"/>
            <a:endParaRPr lang="tr-TR" dirty="0" smtClean="0"/>
          </a:p>
          <a:p>
            <a:pPr algn="ctr"/>
            <a:endParaRPr lang="tr-TR" dirty="0" smtClean="0"/>
          </a:p>
          <a:p>
            <a:pPr algn="ctr">
              <a:buNone/>
            </a:pPr>
            <a:r>
              <a:rPr lang="tr-TR" dirty="0" smtClean="0"/>
              <a:t>Court</a:t>
            </a:r>
            <a:endParaRPr lang="tr-TR" dirty="0"/>
          </a:p>
        </p:txBody>
      </p:sp>
      <p:sp>
        <p:nvSpPr>
          <p:cNvPr id="5" name="4 Aşağı Ok"/>
          <p:cNvSpPr/>
          <p:nvPr/>
        </p:nvSpPr>
        <p:spPr>
          <a:xfrm>
            <a:off x="5381620" y="2429546"/>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5381620" y="3990569"/>
            <a:ext cx="428628"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1 Başlık"/>
          <p:cNvSpPr txBox="1">
            <a:spLocks/>
          </p:cNvSpPr>
          <p:nvPr/>
        </p:nvSpPr>
        <p:spPr>
          <a:xfrm>
            <a:off x="798511" y="6051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t>Legal Procedure</a:t>
            </a:r>
            <a:endParaRPr lang="en-US" sz="4400" b="1" dirty="0"/>
          </a:p>
        </p:txBody>
      </p:sp>
      <p:sp>
        <p:nvSpPr>
          <p:cNvPr id="8" name="Rectangle 1"/>
          <p:cNvSpPr>
            <a:spLocks noChangeArrowheads="1"/>
          </p:cNvSpPr>
          <p:nvPr/>
        </p:nvSpPr>
        <p:spPr bwMode="auto">
          <a:xfrm>
            <a:off x="273133" y="238018"/>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2843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27601" y="1933114"/>
            <a:ext cx="8946541" cy="4195481"/>
          </a:xfrm>
        </p:spPr>
        <p:txBody>
          <a:bodyPr>
            <a:normAutofit/>
          </a:bodyPr>
          <a:lstStyle/>
          <a:p>
            <a:pPr marL="0" lvl="0" indent="0" defTabSz="914400" eaLnBrk="0" fontAlgn="base" hangingPunct="0">
              <a:spcBef>
                <a:spcPct val="0"/>
              </a:spcBef>
              <a:spcAft>
                <a:spcPct val="0"/>
              </a:spcAft>
              <a:buClrTx/>
              <a:buSzTx/>
              <a:buNone/>
            </a:pPr>
            <a:r>
              <a:rPr lang="en-US" altLang="tr-TR" sz="2400" dirty="0" smtClean="0">
                <a:latin typeface="+mn-lt"/>
              </a:rPr>
              <a:t>Under the Child Protection Law</a:t>
            </a:r>
            <a:r>
              <a:rPr lang="en-US" altLang="tr-TR" sz="1100" dirty="0" smtClean="0">
                <a:latin typeface="+mn-lt"/>
              </a:rPr>
              <a:t> </a:t>
            </a:r>
            <a:endParaRPr lang="en-US" altLang="tr-TR" sz="1800" dirty="0" smtClean="0">
              <a:latin typeface="+mn-lt"/>
            </a:endParaRPr>
          </a:p>
          <a:p>
            <a:r>
              <a:rPr lang="en-US" sz="2400" dirty="0" smtClean="0">
                <a:latin typeface="+mn-lt"/>
              </a:rPr>
              <a:t>Accommodation</a:t>
            </a:r>
          </a:p>
          <a:p>
            <a:r>
              <a:rPr lang="en-US" sz="2400" dirty="0" smtClean="0">
                <a:latin typeface="+mn-lt"/>
              </a:rPr>
              <a:t>education</a:t>
            </a:r>
          </a:p>
          <a:p>
            <a:r>
              <a:rPr lang="en-US" sz="2400" dirty="0" smtClean="0">
                <a:latin typeface="+mn-lt"/>
              </a:rPr>
              <a:t>health</a:t>
            </a:r>
          </a:p>
          <a:p>
            <a:r>
              <a:rPr lang="en-US" sz="2400" dirty="0" smtClean="0">
                <a:latin typeface="+mn-lt"/>
              </a:rPr>
              <a:t>Consultancy</a:t>
            </a:r>
          </a:p>
          <a:p>
            <a:pPr>
              <a:buNone/>
            </a:pPr>
            <a:r>
              <a:rPr lang="en-US" sz="2400" dirty="0" smtClean="0">
                <a:latin typeface="+mn-lt"/>
              </a:rPr>
              <a:t>Precautions are taken.</a:t>
            </a:r>
          </a:p>
        </p:txBody>
      </p:sp>
      <p:sp>
        <p:nvSpPr>
          <p:cNvPr id="5" name="1 Başlık"/>
          <p:cNvSpPr txBox="1">
            <a:spLocks/>
          </p:cNvSpPr>
          <p:nvPr/>
        </p:nvSpPr>
        <p:spPr>
          <a:xfrm>
            <a:off x="798511" y="605118"/>
            <a:ext cx="9404723"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smtClean="0"/>
              <a:t>Legal Procedure</a:t>
            </a:r>
            <a:endParaRPr lang="en-US" sz="4400" b="1" dirty="0"/>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6925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TM04033919[[fn=Devre]]</Template>
  <TotalTime>110</TotalTime>
  <Words>348</Words>
  <Application>Microsoft Office PowerPoint</Application>
  <PresentationFormat>Geniş ekran</PresentationFormat>
  <Paragraphs>75</Paragraphs>
  <Slides>15</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Century Gothic</vt:lpstr>
      <vt:lpstr>inherit</vt:lpstr>
      <vt:lpstr>Wingdings 3</vt:lpstr>
      <vt:lpstr>1_İyon</vt:lpstr>
      <vt:lpstr> ERASMUS+2018-1-TR-KA201-058001 «SMART STEPS FOR PREVENTING CHILD SEXUAL ABUSE»  TRAINIG OF TRAINERS TURKEY  17-21 JUNE 2019</vt:lpstr>
      <vt:lpstr>STUDENT SESSIONS  II. DAY II. SESSION   </vt:lpstr>
      <vt:lpstr>  II. SESSION </vt:lpstr>
      <vt:lpstr>PowerPoint Sunusu</vt:lpstr>
      <vt:lpstr>PowerPoint Sunusu</vt:lpstr>
      <vt:lpstr>PowerPoint Sunusu</vt:lpstr>
      <vt:lpstr>Legal Procedure</vt:lpstr>
      <vt:lpstr>PowerPoint Sunusu</vt:lpstr>
      <vt:lpstr>PowerPoint Sunusu</vt:lpstr>
      <vt:lpstr>Turkish Panel Law</vt:lpstr>
      <vt:lpstr>Our Rights </vt:lpstr>
      <vt:lpstr>Activity-1: Silent Movie</vt:lpstr>
      <vt:lpstr>Activity-1: Silent Movie</vt:lpstr>
      <vt:lpstr>Activity-1: Silent Movie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ZuhalOZBAY</cp:lastModifiedBy>
  <cp:revision>37</cp:revision>
  <dcterms:created xsi:type="dcterms:W3CDTF">2019-05-23T12:51:10Z</dcterms:created>
  <dcterms:modified xsi:type="dcterms:W3CDTF">2019-05-30T08:35:07Z</dcterms:modified>
</cp:coreProperties>
</file>