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56" r:id="rId2"/>
    <p:sldMasterId id="2147483738" r:id="rId3"/>
    <p:sldMasterId id="2147483726" r:id="rId4"/>
    <p:sldMasterId id="2147483696" r:id="rId5"/>
    <p:sldMasterId id="2147483714" r:id="rId6"/>
    <p:sldMasterId id="2147483678" r:id="rId7"/>
    <p:sldMasterId id="2147483660" r:id="rId8"/>
  </p:sldMasterIdLst>
  <p:sldIdLst>
    <p:sldId id="256" r:id="rId9"/>
    <p:sldId id="257" r:id="rId10"/>
    <p:sldId id="267" r:id="rId11"/>
    <p:sldId id="259" r:id="rId12"/>
    <p:sldId id="260" r:id="rId13"/>
    <p:sldId id="262" r:id="rId14"/>
    <p:sldId id="261" r:id="rId15"/>
    <p:sldId id="266" r:id="rId16"/>
    <p:sldId id="268" r:id="rId17"/>
    <p:sldId id="269" r:id="rId18"/>
    <p:sldId id="263" r:id="rId19"/>
    <p:sldId id="264" r:id="rId20"/>
    <p:sldId id="272" r:id="rId21"/>
    <p:sldId id="265" r:id="rId22"/>
    <p:sldId id="273" r:id="rId23"/>
    <p:sldId id="258" r:id="rId24"/>
    <p:sldId id="270" r:id="rId25"/>
    <p:sldId id="274" r:id="rId26"/>
    <p:sldId id="271"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dirty="0"/>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71FE8A29-6CDA-4FF7-8DBB-40554D9EFF00}" type="slidenum">
              <a:rPr lang="tr-TR" smtClean="0"/>
              <a:pPr/>
              <a:t>‹#›</a:t>
            </a:fld>
            <a:endParaRPr lang="tr-TR" dirty="0"/>
          </a:p>
        </p:txBody>
      </p:sp>
    </p:spTree>
    <p:extLst>
      <p:ext uri="{BB962C8B-B14F-4D97-AF65-F5344CB8AC3E}">
        <p14:creationId xmlns:p14="http://schemas.microsoft.com/office/powerpoint/2010/main" val="2762473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06.05.2019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8313327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06.05.2019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8996977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7429751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496816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6359879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4386941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5807693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760121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6623696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06.05.2019</a:t>
            </a:fld>
            <a:endParaRPr lang="tr-TR" dirty="0"/>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71FE8A29-6CDA-4FF7-8DBB-40554D9EFF00}" type="slidenum">
              <a:rPr lang="tr-TR" smtClean="0"/>
              <a:pPr/>
              <a:t>‹#›</a:t>
            </a:fld>
            <a:endParaRPr lang="tr-TR" dirty="0"/>
          </a:p>
        </p:txBody>
      </p:sp>
    </p:spTree>
    <p:extLst>
      <p:ext uri="{BB962C8B-B14F-4D97-AF65-F5344CB8AC3E}">
        <p14:creationId xmlns:p14="http://schemas.microsoft.com/office/powerpoint/2010/main" val="12267060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19066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8077201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8671895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06.05.2019</a:t>
            </a:fld>
            <a:endParaRPr lang="tr-TR"/>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6323685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06.05.2019</a:t>
            </a:fld>
            <a:endParaRPr lang="tr-TR"/>
          </a:p>
        </p:txBody>
      </p:sp>
      <p:sp>
        <p:nvSpPr>
          <p:cNvPr id="8" name="Footer Placeholder 7"/>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9" name="Slide Number Placeholder 8"/>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4846200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06.05.2019</a:t>
            </a:fld>
            <a:endParaRPr lang="tr-TR"/>
          </a:p>
        </p:txBody>
      </p:sp>
      <p:sp>
        <p:nvSpPr>
          <p:cNvPr id="5" name="Footer Placeholder 3"/>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4"/>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8905260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06.05.2019</a:t>
            </a:fld>
            <a:endParaRPr lang="tr-TR"/>
          </a:p>
        </p:txBody>
      </p:sp>
      <p:sp>
        <p:nvSpPr>
          <p:cNvPr id="5" name="Footer Placeholder 2"/>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3"/>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4682455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06.05.2019</a:t>
            </a:fld>
            <a:endParaRPr lang="tr-TR"/>
          </a:p>
        </p:txBody>
      </p:sp>
      <p:sp>
        <p:nvSpPr>
          <p:cNvPr id="5" name="Footer Placeholder 5"/>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8166856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06.05.2019</a:t>
            </a:fld>
            <a:endParaRPr lang="tr-TR"/>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6272593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06.05.2019</a:t>
            </a:fld>
            <a:endParaRPr lang="tr-TR"/>
          </a:p>
        </p:txBody>
      </p:sp>
      <p:sp>
        <p:nvSpPr>
          <p:cNvPr id="6" name="Footer Placeholder 5"/>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7586217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9310672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50799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510394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5773949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06.05.2019</a:t>
            </a:fld>
            <a:endParaRPr lang="tr-TR"/>
          </a:p>
        </p:txBody>
      </p:sp>
      <p:sp>
        <p:nvSpPr>
          <p:cNvPr id="4" name="Footer Placeholder 4"/>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239322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06.05.2019</a:t>
            </a:fld>
            <a:endParaRPr lang="tr-TR"/>
          </a:p>
        </p:txBody>
      </p:sp>
      <p:sp>
        <p:nvSpPr>
          <p:cNvPr id="4" name="Footer Placeholder 4"/>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0881466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8094716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rot="5400000">
            <a:off x="10155639" y="1790701"/>
            <a:ext cx="990599" cy="304799"/>
          </a:xfrm>
          <a:prstGeom prst="rect">
            <a:avLst/>
          </a:prstGeom>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a:xfrm rot="5400000">
            <a:off x="8951573" y="3225297"/>
            <a:ext cx="3859795" cy="304801"/>
          </a:xfrm>
          <a:prstGeom prst="rect">
            <a:avLst/>
          </a:prstGeom>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636336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927985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572880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231847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11701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972488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dirty="0"/>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71FE8A29-6CDA-4FF7-8DBB-40554D9EFF00}" type="slidenum">
              <a:rPr lang="tr-TR" smtClean="0"/>
              <a:pPr/>
              <a:t>‹#›</a:t>
            </a:fld>
            <a:endParaRPr lang="tr-TR" dirty="0"/>
          </a:p>
        </p:txBody>
      </p:sp>
    </p:spTree>
    <p:extLst>
      <p:ext uri="{BB962C8B-B14F-4D97-AF65-F5344CB8AC3E}">
        <p14:creationId xmlns:p14="http://schemas.microsoft.com/office/powerpoint/2010/main" val="2172898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4793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490614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30541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FB0E2BF-FC9A-46F7-ACB6-DB0395CB26A3}" type="datetimeFigureOut">
              <a:rPr lang="tr-TR" smtClean="0"/>
              <a:t>06.05.2019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569066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FB0E2BF-FC9A-46F7-ACB6-DB0395CB26A3}" type="datetimeFigureOut">
              <a:rPr lang="tr-TR" smtClean="0"/>
              <a:t>06.05.2019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473176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050471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193037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179260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06.05.2019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49443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06.05.2019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497618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784235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15804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41144863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5057110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819830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883760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757177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423435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dirty="0"/>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71FE8A29-6CDA-4FF7-8DBB-40554D9EFF00}" type="slidenum">
              <a:rPr lang="tr-TR" smtClean="0"/>
              <a:pPr/>
              <a:t>‹#›</a:t>
            </a:fld>
            <a:endParaRPr lang="tr-TR" dirty="0"/>
          </a:p>
        </p:txBody>
      </p:sp>
    </p:spTree>
    <p:extLst>
      <p:ext uri="{BB962C8B-B14F-4D97-AF65-F5344CB8AC3E}">
        <p14:creationId xmlns:p14="http://schemas.microsoft.com/office/powerpoint/2010/main" val="2881265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406407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160657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FB0E2BF-FC9A-46F7-ACB6-DB0395CB26A3}" type="datetimeFigureOut">
              <a:rPr lang="tr-TR" smtClean="0"/>
              <a:t>06.05.2019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671846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FB0E2BF-FC9A-46F7-ACB6-DB0395CB26A3}" type="datetimeFigureOut">
              <a:rPr lang="tr-TR" smtClean="0"/>
              <a:t>06.05.2019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96212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FB0E2BF-FC9A-46F7-ACB6-DB0395CB26A3}" type="datetimeFigureOut">
              <a:rPr lang="tr-TR" smtClean="0"/>
              <a:t>06.05.2019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5024437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51804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32083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9302390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06.05.2019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4269046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06.05.2019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23852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2752136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415462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6086215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4039601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41423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FB0E2BF-FC9A-46F7-ACB6-DB0395CB26A3}" type="datetimeFigureOut">
              <a:rPr lang="tr-TR" smtClean="0"/>
              <a:t>06.05.2019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560895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190081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037081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591D8D0-711A-467D-A2CD-C97D901B244B}" type="datetimeFigureOut">
              <a:rPr lang="tr-TR" smtClean="0"/>
              <a:t>06.05.2019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3642772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591D8D0-711A-467D-A2CD-C97D901B244B}" type="datetimeFigureOut">
              <a:rPr lang="tr-TR" smtClean="0"/>
              <a:t>06.05.2019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10809122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591D8D0-711A-467D-A2CD-C97D901B244B}" type="datetimeFigureOut">
              <a:rPr lang="tr-TR" smtClean="0"/>
              <a:t>06.05.2019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24599807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591D8D0-711A-467D-A2CD-C97D901B244B}" type="datetimeFigureOut">
              <a:rPr lang="tr-TR" smtClean="0"/>
              <a:t>06.05.2019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14227148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591D8D0-711A-467D-A2CD-C97D901B244B}" type="datetimeFigureOut">
              <a:rPr lang="tr-TR" smtClean="0"/>
              <a:t>06.05.2019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35169065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591D8D0-711A-467D-A2CD-C97D901B244B}" type="datetimeFigureOut">
              <a:rPr lang="tr-TR" smtClean="0"/>
              <a:t>06.05.2019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39261181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591D8D0-711A-467D-A2CD-C97D901B244B}" type="datetimeFigureOut">
              <a:rPr lang="tr-TR" smtClean="0"/>
              <a:t>06.05.2019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36629826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591D8D0-711A-467D-A2CD-C97D901B244B}" type="datetimeFigureOut">
              <a:rPr lang="tr-TR" smtClean="0"/>
              <a:t>06.05.2019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3565254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6934814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591D8D0-711A-467D-A2CD-C97D901B244B}" type="datetimeFigureOut">
              <a:rPr lang="tr-TR" smtClean="0"/>
              <a:t>06.05.2019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2784237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591D8D0-711A-467D-A2CD-C97D901B244B}" type="datetimeFigureOut">
              <a:rPr lang="tr-TR" smtClean="0"/>
              <a:t>06.05.2019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3373904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591D8D0-711A-467D-A2CD-C97D901B244B}" type="datetimeFigureOut">
              <a:rPr lang="tr-TR" smtClean="0"/>
              <a:t>06.05.2019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EA94C3-D88F-4BB2-809C-41C7CA7DB670}" type="slidenum">
              <a:rPr lang="tr-TR" smtClean="0"/>
              <a:t>‹#›</a:t>
            </a:fld>
            <a:endParaRPr lang="tr-TR"/>
          </a:p>
        </p:txBody>
      </p:sp>
    </p:spTree>
    <p:extLst>
      <p:ext uri="{BB962C8B-B14F-4D97-AF65-F5344CB8AC3E}">
        <p14:creationId xmlns:p14="http://schemas.microsoft.com/office/powerpoint/2010/main" val="29394817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dirty="0"/>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71FE8A29-6CDA-4FF7-8DBB-40554D9EFF00}" type="slidenum">
              <a:rPr lang="tr-TR" smtClean="0"/>
              <a:pPr/>
              <a:t>‹#›</a:t>
            </a:fld>
            <a:endParaRPr lang="tr-TR" dirty="0"/>
          </a:p>
        </p:txBody>
      </p:sp>
    </p:spTree>
    <p:extLst>
      <p:ext uri="{BB962C8B-B14F-4D97-AF65-F5344CB8AC3E}">
        <p14:creationId xmlns:p14="http://schemas.microsoft.com/office/powerpoint/2010/main" val="40877230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9490885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0953116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FB0E2BF-FC9A-46F7-ACB6-DB0395CB26A3}" type="datetimeFigureOut">
              <a:rPr lang="tr-TR" smtClean="0"/>
              <a:t>06.05.2019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757068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FB0E2BF-FC9A-46F7-ACB6-DB0395CB26A3}" type="datetimeFigureOut">
              <a:rPr lang="tr-TR" smtClean="0"/>
              <a:t>06.05.2019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0116083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1047637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88456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4508009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1800620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06.05.2019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6589268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06.05.2019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7610719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5692736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281570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2341066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884045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4738194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9728479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541135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6366232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E8304DE-CB5A-4408-9F70-FA6115885924}" type="datetimeFigureOut">
              <a:rPr lang="tr-TR" smtClean="0"/>
              <a:t>06.05.2019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33265556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E8304DE-CB5A-4408-9F70-FA6115885924}" type="datetimeFigureOut">
              <a:rPr lang="tr-TR" smtClean="0"/>
              <a:t>06.05.2019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40605585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E8304DE-CB5A-4408-9F70-FA6115885924}" type="datetimeFigureOut">
              <a:rPr lang="tr-TR" smtClean="0"/>
              <a:t>06.05.2019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17350208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E8304DE-CB5A-4408-9F70-FA6115885924}" type="datetimeFigureOut">
              <a:rPr lang="tr-TR" smtClean="0"/>
              <a:t>06.05.2019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30506359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E8304DE-CB5A-4408-9F70-FA6115885924}" type="datetimeFigureOut">
              <a:rPr lang="tr-TR" smtClean="0"/>
              <a:t>06.05.2019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30698937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E8304DE-CB5A-4408-9F70-FA6115885924}" type="datetimeFigureOut">
              <a:rPr lang="tr-TR" smtClean="0"/>
              <a:t>06.05.2019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15160226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E8304DE-CB5A-4408-9F70-FA6115885924}" type="datetimeFigureOut">
              <a:rPr lang="tr-TR" smtClean="0"/>
              <a:t>06.05.2019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148742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E8304DE-CB5A-4408-9F70-FA6115885924}" type="datetimeFigureOut">
              <a:rPr lang="tr-TR" smtClean="0"/>
              <a:t>06.05.2019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13854511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E8304DE-CB5A-4408-9F70-FA6115885924}" type="datetimeFigureOut">
              <a:rPr lang="tr-TR" smtClean="0"/>
              <a:t>06.05.2019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5786743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E8304DE-CB5A-4408-9F70-FA6115885924}" type="datetimeFigureOut">
              <a:rPr lang="tr-TR" smtClean="0"/>
              <a:t>06.05.2019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3647258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06.05.2019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0984325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E8304DE-CB5A-4408-9F70-FA6115885924}" type="datetimeFigureOut">
              <a:rPr lang="tr-TR" smtClean="0"/>
              <a:t>06.05.2019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451CBD8-3916-4389-B3AC-8C0F0863CC94}" type="slidenum">
              <a:rPr lang="tr-TR" smtClean="0"/>
              <a:t>‹#›</a:t>
            </a:fld>
            <a:endParaRPr lang="tr-TR"/>
          </a:p>
        </p:txBody>
      </p:sp>
    </p:spTree>
    <p:extLst>
      <p:ext uri="{BB962C8B-B14F-4D97-AF65-F5344CB8AC3E}">
        <p14:creationId xmlns:p14="http://schemas.microsoft.com/office/powerpoint/2010/main" val="25320663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dirty="0"/>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71FE8A29-6CDA-4FF7-8DBB-40554D9EFF00}" type="slidenum">
              <a:rPr lang="tr-TR" smtClean="0"/>
              <a:pPr/>
              <a:t>‹#›</a:t>
            </a:fld>
            <a:endParaRPr lang="tr-TR" dirty="0"/>
          </a:p>
        </p:txBody>
      </p:sp>
    </p:spTree>
    <p:extLst>
      <p:ext uri="{BB962C8B-B14F-4D97-AF65-F5344CB8AC3E}">
        <p14:creationId xmlns:p14="http://schemas.microsoft.com/office/powerpoint/2010/main" val="18402457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4037386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993795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FB0E2BF-FC9A-46F7-ACB6-DB0395CB26A3}" type="datetimeFigureOut">
              <a:rPr lang="tr-TR" smtClean="0"/>
              <a:t>06.05.2019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8141308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FB0E2BF-FC9A-46F7-ACB6-DB0395CB26A3}" type="datetimeFigureOut">
              <a:rPr lang="tr-TR" smtClean="0"/>
              <a:t>06.05.2019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31617058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6612525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27105834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0FB0E2BF-FC9A-46F7-ACB6-DB0395CB26A3}" type="datetimeFigureOut">
              <a:rPr lang="tr-TR" smtClean="0"/>
              <a:t>06.05.2019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4226330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t>06.05.2019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t>‹#›</a:t>
            </a:fld>
            <a:endParaRPr lang="tr-TR"/>
          </a:p>
        </p:txBody>
      </p:sp>
    </p:spTree>
    <p:extLst>
      <p:ext uri="{BB962C8B-B14F-4D97-AF65-F5344CB8AC3E}">
        <p14:creationId xmlns:p14="http://schemas.microsoft.com/office/powerpoint/2010/main" val="1849907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image" Target="../media/image9.jp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8.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jpeg"/><Relationship Id="rId28" Type="http://schemas.openxmlformats.org/officeDocument/2006/relationships/image" Target="../media/image11.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 Id="rId27"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26" Type="http://schemas.openxmlformats.org/officeDocument/2006/relationships/image" Target="../media/image9.jpg"/><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8.jpe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7.jp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6.jpeg"/><Relationship Id="rId28" Type="http://schemas.openxmlformats.org/officeDocument/2006/relationships/image" Target="../media/image11.png"/><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 Id="rId27"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26" Type="http://schemas.openxmlformats.org/officeDocument/2006/relationships/image" Target="../media/image9.jpg"/><Relationship Id="rId3" Type="http://schemas.openxmlformats.org/officeDocument/2006/relationships/slideLayout" Target="../slideLayouts/slideLayout37.xml"/><Relationship Id="rId21" Type="http://schemas.openxmlformats.org/officeDocument/2006/relationships/image" Target="../media/image4.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image" Target="../media/image8.jpeg"/><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7.jp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6.jpeg"/><Relationship Id="rId28" Type="http://schemas.openxmlformats.org/officeDocument/2006/relationships/image" Target="../media/image11.png"/><Relationship Id="rId10" Type="http://schemas.openxmlformats.org/officeDocument/2006/relationships/slideLayout" Target="../slideLayouts/slideLayout44.xml"/><Relationship Id="rId19"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5.png"/><Relationship Id="rId27"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26" Type="http://schemas.openxmlformats.org/officeDocument/2006/relationships/image" Target="../media/image9.jpg"/><Relationship Id="rId3" Type="http://schemas.openxmlformats.org/officeDocument/2006/relationships/slideLayout" Target="../slideLayouts/slideLayout65.xml"/><Relationship Id="rId21" Type="http://schemas.openxmlformats.org/officeDocument/2006/relationships/image" Target="../media/image4.png"/><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image" Target="../media/image8.jpeg"/><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image" Target="../media/image3.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image" Target="../media/image7.jpg"/><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image" Target="../media/image6.jpeg"/><Relationship Id="rId28" Type="http://schemas.openxmlformats.org/officeDocument/2006/relationships/image" Target="../media/image11.png"/><Relationship Id="rId10" Type="http://schemas.openxmlformats.org/officeDocument/2006/relationships/slideLayout" Target="../slideLayouts/slideLayout72.xml"/><Relationship Id="rId19" Type="http://schemas.openxmlformats.org/officeDocument/2006/relationships/image" Target="../media/image2.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image" Target="../media/image5.png"/><Relationship Id="rId27"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theme" Target="../theme/theme7.xml"/><Relationship Id="rId26" Type="http://schemas.openxmlformats.org/officeDocument/2006/relationships/image" Target="../media/image9.jpg"/><Relationship Id="rId3" Type="http://schemas.openxmlformats.org/officeDocument/2006/relationships/slideLayout" Target="../slideLayouts/slideLayout93.xml"/><Relationship Id="rId21" Type="http://schemas.openxmlformats.org/officeDocument/2006/relationships/image" Target="../media/image4.png"/><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image" Target="../media/image8.jpeg"/><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image" Target="../media/image3.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image" Target="../media/image7.jpg"/><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image" Target="../media/image6.jpeg"/><Relationship Id="rId28" Type="http://schemas.openxmlformats.org/officeDocument/2006/relationships/image" Target="../media/image11.png"/><Relationship Id="rId10" Type="http://schemas.openxmlformats.org/officeDocument/2006/relationships/slideLayout" Target="../slideLayouts/slideLayout100.xml"/><Relationship Id="rId19" Type="http://schemas.openxmlformats.org/officeDocument/2006/relationships/image" Target="../media/image2.png"/><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image" Target="../media/image5.png"/><Relationship Id="rId27"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theme" Target="../theme/theme8.xml"/><Relationship Id="rId26" Type="http://schemas.openxmlformats.org/officeDocument/2006/relationships/image" Target="../media/image9.jpg"/><Relationship Id="rId3" Type="http://schemas.openxmlformats.org/officeDocument/2006/relationships/slideLayout" Target="../slideLayouts/slideLayout110.xml"/><Relationship Id="rId21" Type="http://schemas.openxmlformats.org/officeDocument/2006/relationships/image" Target="../media/image4.png"/><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5" Type="http://schemas.openxmlformats.org/officeDocument/2006/relationships/image" Target="../media/image8.jpeg"/><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image" Target="../media/image3.png"/><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24" Type="http://schemas.openxmlformats.org/officeDocument/2006/relationships/image" Target="../media/image7.jpg"/><Relationship Id="rId5" Type="http://schemas.openxmlformats.org/officeDocument/2006/relationships/slideLayout" Target="../slideLayouts/slideLayout112.xml"/><Relationship Id="rId15" Type="http://schemas.openxmlformats.org/officeDocument/2006/relationships/slideLayout" Target="../slideLayouts/slideLayout122.xml"/><Relationship Id="rId23" Type="http://schemas.openxmlformats.org/officeDocument/2006/relationships/image" Target="../media/image6.jpeg"/><Relationship Id="rId28" Type="http://schemas.openxmlformats.org/officeDocument/2006/relationships/image" Target="../media/image11.png"/><Relationship Id="rId10" Type="http://schemas.openxmlformats.org/officeDocument/2006/relationships/slideLayout" Target="../slideLayouts/slideLayout117.xml"/><Relationship Id="rId19" Type="http://schemas.openxmlformats.org/officeDocument/2006/relationships/image" Target="../media/image2.png"/><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image" Target="../media/image5.png"/><Relationship Id="rId27"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FB0E2BF-FC9A-46F7-ACB6-DB0395CB26A3}" type="datetimeFigureOut">
              <a:rPr lang="tr-TR" smtClean="0"/>
              <a:t>06.05.2019</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AE100F-50FA-467A-A1C5-17F0E36C9001}" type="slidenum">
              <a:rPr lang="tr-TR" smtClean="0"/>
              <a:t>‹#›</a:t>
            </a:fld>
            <a:endParaRPr lang="tr-TR"/>
          </a:p>
        </p:txBody>
      </p:sp>
      <p:pic>
        <p:nvPicPr>
          <p:cNvPr id="13" name="Resim 12"/>
          <p:cNvPicPr/>
          <p:nvPr userDrawn="1"/>
        </p:nvPicPr>
        <p:blipFill>
          <a:blip r:embed="rId23" cstate="print">
            <a:extLst>
              <a:ext uri="{28A0092B-C50C-407E-A947-70E740481C1C}">
                <a14:useLocalDpi xmlns:a14="http://schemas.microsoft.com/office/drawing/2010/main" val="0"/>
              </a:ext>
            </a:extLst>
          </a:blip>
          <a:stretch>
            <a:fillRect/>
          </a:stretch>
        </p:blipFill>
        <p:spPr>
          <a:xfrm>
            <a:off x="2529101" y="5888041"/>
            <a:ext cx="1140749" cy="695311"/>
          </a:xfrm>
          <a:prstGeom prst="rect">
            <a:avLst/>
          </a:prstGeom>
        </p:spPr>
      </p:pic>
      <p:pic>
        <p:nvPicPr>
          <p:cNvPr id="15" name="Resim 14"/>
          <p:cNvPicPr/>
          <p:nvPr userDrawn="1"/>
        </p:nvPicPr>
        <p:blipFill>
          <a:blip r:embed="rId24">
            <a:extLst>
              <a:ext uri="{28A0092B-C50C-407E-A947-70E740481C1C}">
                <a14:useLocalDpi xmlns:a14="http://schemas.microsoft.com/office/drawing/2010/main" val="0"/>
              </a:ext>
            </a:extLst>
          </a:blip>
          <a:stretch>
            <a:fillRect/>
          </a:stretch>
        </p:blipFill>
        <p:spPr>
          <a:xfrm>
            <a:off x="4528154" y="5888041"/>
            <a:ext cx="1224340" cy="695311"/>
          </a:xfrm>
          <a:prstGeom prst="rect">
            <a:avLst/>
          </a:prstGeom>
        </p:spPr>
      </p:pic>
      <p:pic>
        <p:nvPicPr>
          <p:cNvPr id="17" name="Resim 16"/>
          <p:cNvPicPr/>
          <p:nvPr userDrawn="1"/>
        </p:nvPicPr>
        <p:blipFill>
          <a:blip r:embed="rId25" cstate="print">
            <a:extLst>
              <a:ext uri="{28A0092B-C50C-407E-A947-70E740481C1C}">
                <a14:useLocalDpi xmlns:a14="http://schemas.microsoft.com/office/drawing/2010/main" val="0"/>
              </a:ext>
            </a:extLst>
          </a:blip>
          <a:stretch>
            <a:fillRect/>
          </a:stretch>
        </p:blipFill>
        <p:spPr>
          <a:xfrm>
            <a:off x="6733470" y="5888041"/>
            <a:ext cx="1172283" cy="695311"/>
          </a:xfrm>
          <a:prstGeom prst="rect">
            <a:avLst/>
          </a:prstGeom>
        </p:spPr>
      </p:pic>
      <p:pic>
        <p:nvPicPr>
          <p:cNvPr id="18" name="Resim 17"/>
          <p:cNvPicPr/>
          <p:nvPr userDrawn="1"/>
        </p:nvPicPr>
        <p:blipFill>
          <a:blip r:embed="rId26">
            <a:extLst>
              <a:ext uri="{28A0092B-C50C-407E-A947-70E740481C1C}">
                <a14:useLocalDpi xmlns:a14="http://schemas.microsoft.com/office/drawing/2010/main" val="0"/>
              </a:ext>
            </a:extLst>
          </a:blip>
          <a:stretch>
            <a:fillRect/>
          </a:stretch>
        </p:blipFill>
        <p:spPr>
          <a:xfrm>
            <a:off x="646111" y="5888041"/>
            <a:ext cx="1165276" cy="695311"/>
          </a:xfrm>
          <a:prstGeom prst="rect">
            <a:avLst/>
          </a:prstGeom>
        </p:spPr>
      </p:pic>
      <p:pic>
        <p:nvPicPr>
          <p:cNvPr id="19" name="Resim 18"/>
          <p:cNvPicPr/>
          <p:nvPr userDrawn="1"/>
        </p:nvPicPr>
        <p:blipFill>
          <a:blip r:embed="rId27" cstate="print">
            <a:extLst>
              <a:ext uri="{28A0092B-C50C-407E-A947-70E740481C1C}">
                <a14:useLocalDpi xmlns:a14="http://schemas.microsoft.com/office/drawing/2010/main" val="0"/>
              </a:ext>
            </a:extLst>
          </a:blip>
          <a:stretch>
            <a:fillRect/>
          </a:stretch>
        </p:blipFill>
        <p:spPr>
          <a:xfrm>
            <a:off x="9012677" y="5888041"/>
            <a:ext cx="644205" cy="695311"/>
          </a:xfrm>
          <a:prstGeom prst="rect">
            <a:avLst/>
          </a:prstGeom>
        </p:spPr>
      </p:pic>
      <p:pic>
        <p:nvPicPr>
          <p:cNvPr id="20" name="Resim 19"/>
          <p:cNvPicPr/>
          <p:nvPr userDrawn="1"/>
        </p:nvPicPr>
        <p:blipFill>
          <a:blip r:embed="rId28" cstate="print">
            <a:extLst>
              <a:ext uri="{28A0092B-C50C-407E-A947-70E740481C1C}">
                <a14:useLocalDpi xmlns:a14="http://schemas.microsoft.com/office/drawing/2010/main" val="0"/>
              </a:ext>
            </a:extLst>
          </a:blip>
          <a:stretch>
            <a:fillRect/>
          </a:stretch>
        </p:blipFill>
        <p:spPr>
          <a:xfrm>
            <a:off x="10483116" y="5888041"/>
            <a:ext cx="532583" cy="695311"/>
          </a:xfrm>
          <a:prstGeom prst="rect">
            <a:avLst/>
          </a:prstGeom>
        </p:spPr>
      </p:pic>
    </p:spTree>
    <p:extLst>
      <p:ext uri="{BB962C8B-B14F-4D97-AF65-F5344CB8AC3E}">
        <p14:creationId xmlns:p14="http://schemas.microsoft.com/office/powerpoint/2010/main" val="1349789562"/>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FB0E2BF-FC9A-46F7-ACB6-DB0395CB26A3}" type="datetimeFigureOut">
              <a:rPr lang="tr-TR" smtClean="0"/>
              <a:t>06.05.2019</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AE100F-50FA-467A-A1C5-17F0E36C9001}" type="slidenum">
              <a:rPr lang="tr-TR" smtClean="0"/>
              <a:t>‹#›</a:t>
            </a:fld>
            <a:endParaRPr lang="tr-TR"/>
          </a:p>
        </p:txBody>
      </p:sp>
      <p:pic>
        <p:nvPicPr>
          <p:cNvPr id="13" name="Resim 12"/>
          <p:cNvPicPr/>
          <p:nvPr userDrawn="1"/>
        </p:nvPicPr>
        <p:blipFill>
          <a:blip r:embed="rId23" cstate="print">
            <a:extLst>
              <a:ext uri="{28A0092B-C50C-407E-A947-70E740481C1C}">
                <a14:useLocalDpi xmlns:a14="http://schemas.microsoft.com/office/drawing/2010/main" val="0"/>
              </a:ext>
            </a:extLst>
          </a:blip>
          <a:stretch>
            <a:fillRect/>
          </a:stretch>
        </p:blipFill>
        <p:spPr>
          <a:xfrm>
            <a:off x="2529101" y="5888041"/>
            <a:ext cx="1140749" cy="695311"/>
          </a:xfrm>
          <a:prstGeom prst="rect">
            <a:avLst/>
          </a:prstGeom>
        </p:spPr>
      </p:pic>
      <p:pic>
        <p:nvPicPr>
          <p:cNvPr id="15" name="Resim 14"/>
          <p:cNvPicPr/>
          <p:nvPr userDrawn="1"/>
        </p:nvPicPr>
        <p:blipFill>
          <a:blip r:embed="rId24">
            <a:extLst>
              <a:ext uri="{28A0092B-C50C-407E-A947-70E740481C1C}">
                <a14:useLocalDpi xmlns:a14="http://schemas.microsoft.com/office/drawing/2010/main" val="0"/>
              </a:ext>
            </a:extLst>
          </a:blip>
          <a:stretch>
            <a:fillRect/>
          </a:stretch>
        </p:blipFill>
        <p:spPr>
          <a:xfrm>
            <a:off x="4528154" y="5888041"/>
            <a:ext cx="1224340" cy="695311"/>
          </a:xfrm>
          <a:prstGeom prst="rect">
            <a:avLst/>
          </a:prstGeom>
        </p:spPr>
      </p:pic>
      <p:pic>
        <p:nvPicPr>
          <p:cNvPr id="17" name="Resim 16"/>
          <p:cNvPicPr/>
          <p:nvPr userDrawn="1"/>
        </p:nvPicPr>
        <p:blipFill>
          <a:blip r:embed="rId25" cstate="print">
            <a:extLst>
              <a:ext uri="{28A0092B-C50C-407E-A947-70E740481C1C}">
                <a14:useLocalDpi xmlns:a14="http://schemas.microsoft.com/office/drawing/2010/main" val="0"/>
              </a:ext>
            </a:extLst>
          </a:blip>
          <a:stretch>
            <a:fillRect/>
          </a:stretch>
        </p:blipFill>
        <p:spPr>
          <a:xfrm>
            <a:off x="6733470" y="5888041"/>
            <a:ext cx="1172283" cy="695311"/>
          </a:xfrm>
          <a:prstGeom prst="rect">
            <a:avLst/>
          </a:prstGeom>
        </p:spPr>
      </p:pic>
      <p:pic>
        <p:nvPicPr>
          <p:cNvPr id="18" name="Resim 17"/>
          <p:cNvPicPr/>
          <p:nvPr userDrawn="1"/>
        </p:nvPicPr>
        <p:blipFill>
          <a:blip r:embed="rId26">
            <a:extLst>
              <a:ext uri="{28A0092B-C50C-407E-A947-70E740481C1C}">
                <a14:useLocalDpi xmlns:a14="http://schemas.microsoft.com/office/drawing/2010/main" val="0"/>
              </a:ext>
            </a:extLst>
          </a:blip>
          <a:stretch>
            <a:fillRect/>
          </a:stretch>
        </p:blipFill>
        <p:spPr>
          <a:xfrm>
            <a:off x="646111" y="5888041"/>
            <a:ext cx="1165276" cy="695311"/>
          </a:xfrm>
          <a:prstGeom prst="rect">
            <a:avLst/>
          </a:prstGeom>
        </p:spPr>
      </p:pic>
      <p:pic>
        <p:nvPicPr>
          <p:cNvPr id="19" name="Resim 18"/>
          <p:cNvPicPr/>
          <p:nvPr userDrawn="1"/>
        </p:nvPicPr>
        <p:blipFill>
          <a:blip r:embed="rId27" cstate="print">
            <a:extLst>
              <a:ext uri="{28A0092B-C50C-407E-A947-70E740481C1C}">
                <a14:useLocalDpi xmlns:a14="http://schemas.microsoft.com/office/drawing/2010/main" val="0"/>
              </a:ext>
            </a:extLst>
          </a:blip>
          <a:stretch>
            <a:fillRect/>
          </a:stretch>
        </p:blipFill>
        <p:spPr>
          <a:xfrm>
            <a:off x="9012677" y="5888041"/>
            <a:ext cx="644205" cy="695311"/>
          </a:xfrm>
          <a:prstGeom prst="rect">
            <a:avLst/>
          </a:prstGeom>
        </p:spPr>
      </p:pic>
      <p:pic>
        <p:nvPicPr>
          <p:cNvPr id="20" name="Resim 19"/>
          <p:cNvPicPr/>
          <p:nvPr userDrawn="1"/>
        </p:nvPicPr>
        <p:blipFill>
          <a:blip r:embed="rId28" cstate="print">
            <a:extLst>
              <a:ext uri="{28A0092B-C50C-407E-A947-70E740481C1C}">
                <a14:useLocalDpi xmlns:a14="http://schemas.microsoft.com/office/drawing/2010/main" val="0"/>
              </a:ext>
            </a:extLst>
          </a:blip>
          <a:stretch>
            <a:fillRect/>
          </a:stretch>
        </p:blipFill>
        <p:spPr>
          <a:xfrm>
            <a:off x="10483116" y="5888041"/>
            <a:ext cx="532583" cy="695311"/>
          </a:xfrm>
          <a:prstGeom prst="rect">
            <a:avLst/>
          </a:prstGeom>
        </p:spPr>
      </p:pic>
    </p:spTree>
    <p:extLst>
      <p:ext uri="{BB962C8B-B14F-4D97-AF65-F5344CB8AC3E}">
        <p14:creationId xmlns:p14="http://schemas.microsoft.com/office/powerpoint/2010/main" val="231455985"/>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FB0E2BF-FC9A-46F7-ACB6-DB0395CB26A3}" type="datetimeFigureOut">
              <a:rPr lang="tr-TR" smtClean="0"/>
              <a:t>06.05.2019</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AE100F-50FA-467A-A1C5-17F0E36C9001}" type="slidenum">
              <a:rPr lang="tr-TR" smtClean="0"/>
              <a:t>‹#›</a:t>
            </a:fld>
            <a:endParaRPr lang="tr-TR"/>
          </a:p>
        </p:txBody>
      </p:sp>
      <p:pic>
        <p:nvPicPr>
          <p:cNvPr id="13" name="Resim 12"/>
          <p:cNvPicPr/>
          <p:nvPr userDrawn="1"/>
        </p:nvPicPr>
        <p:blipFill>
          <a:blip r:embed="rId23" cstate="print">
            <a:extLst>
              <a:ext uri="{28A0092B-C50C-407E-A947-70E740481C1C}">
                <a14:useLocalDpi xmlns:a14="http://schemas.microsoft.com/office/drawing/2010/main" val="0"/>
              </a:ext>
            </a:extLst>
          </a:blip>
          <a:stretch>
            <a:fillRect/>
          </a:stretch>
        </p:blipFill>
        <p:spPr>
          <a:xfrm>
            <a:off x="2529101" y="5888041"/>
            <a:ext cx="1140749" cy="695311"/>
          </a:xfrm>
          <a:prstGeom prst="rect">
            <a:avLst/>
          </a:prstGeom>
        </p:spPr>
      </p:pic>
      <p:pic>
        <p:nvPicPr>
          <p:cNvPr id="15" name="Resim 14"/>
          <p:cNvPicPr/>
          <p:nvPr userDrawn="1"/>
        </p:nvPicPr>
        <p:blipFill>
          <a:blip r:embed="rId24">
            <a:extLst>
              <a:ext uri="{28A0092B-C50C-407E-A947-70E740481C1C}">
                <a14:useLocalDpi xmlns:a14="http://schemas.microsoft.com/office/drawing/2010/main" val="0"/>
              </a:ext>
            </a:extLst>
          </a:blip>
          <a:stretch>
            <a:fillRect/>
          </a:stretch>
        </p:blipFill>
        <p:spPr>
          <a:xfrm>
            <a:off x="4528154" y="5888041"/>
            <a:ext cx="1224340" cy="695311"/>
          </a:xfrm>
          <a:prstGeom prst="rect">
            <a:avLst/>
          </a:prstGeom>
        </p:spPr>
      </p:pic>
      <p:pic>
        <p:nvPicPr>
          <p:cNvPr id="17" name="Resim 16"/>
          <p:cNvPicPr/>
          <p:nvPr userDrawn="1"/>
        </p:nvPicPr>
        <p:blipFill>
          <a:blip r:embed="rId25" cstate="print">
            <a:extLst>
              <a:ext uri="{28A0092B-C50C-407E-A947-70E740481C1C}">
                <a14:useLocalDpi xmlns:a14="http://schemas.microsoft.com/office/drawing/2010/main" val="0"/>
              </a:ext>
            </a:extLst>
          </a:blip>
          <a:stretch>
            <a:fillRect/>
          </a:stretch>
        </p:blipFill>
        <p:spPr>
          <a:xfrm>
            <a:off x="6733470" y="5888041"/>
            <a:ext cx="1172283" cy="695311"/>
          </a:xfrm>
          <a:prstGeom prst="rect">
            <a:avLst/>
          </a:prstGeom>
        </p:spPr>
      </p:pic>
      <p:pic>
        <p:nvPicPr>
          <p:cNvPr id="18" name="Resim 17"/>
          <p:cNvPicPr/>
          <p:nvPr userDrawn="1"/>
        </p:nvPicPr>
        <p:blipFill>
          <a:blip r:embed="rId26">
            <a:extLst>
              <a:ext uri="{28A0092B-C50C-407E-A947-70E740481C1C}">
                <a14:useLocalDpi xmlns:a14="http://schemas.microsoft.com/office/drawing/2010/main" val="0"/>
              </a:ext>
            </a:extLst>
          </a:blip>
          <a:stretch>
            <a:fillRect/>
          </a:stretch>
        </p:blipFill>
        <p:spPr>
          <a:xfrm>
            <a:off x="646111" y="5888041"/>
            <a:ext cx="1165276" cy="695311"/>
          </a:xfrm>
          <a:prstGeom prst="rect">
            <a:avLst/>
          </a:prstGeom>
        </p:spPr>
      </p:pic>
      <p:pic>
        <p:nvPicPr>
          <p:cNvPr id="19" name="Resim 18"/>
          <p:cNvPicPr/>
          <p:nvPr userDrawn="1"/>
        </p:nvPicPr>
        <p:blipFill>
          <a:blip r:embed="rId27" cstate="print">
            <a:extLst>
              <a:ext uri="{28A0092B-C50C-407E-A947-70E740481C1C}">
                <a14:useLocalDpi xmlns:a14="http://schemas.microsoft.com/office/drawing/2010/main" val="0"/>
              </a:ext>
            </a:extLst>
          </a:blip>
          <a:stretch>
            <a:fillRect/>
          </a:stretch>
        </p:blipFill>
        <p:spPr>
          <a:xfrm>
            <a:off x="9012677" y="5888041"/>
            <a:ext cx="644205" cy="695311"/>
          </a:xfrm>
          <a:prstGeom prst="rect">
            <a:avLst/>
          </a:prstGeom>
        </p:spPr>
      </p:pic>
      <p:pic>
        <p:nvPicPr>
          <p:cNvPr id="20" name="Resim 19"/>
          <p:cNvPicPr/>
          <p:nvPr userDrawn="1"/>
        </p:nvPicPr>
        <p:blipFill>
          <a:blip r:embed="rId28" cstate="print">
            <a:extLst>
              <a:ext uri="{28A0092B-C50C-407E-A947-70E740481C1C}">
                <a14:useLocalDpi xmlns:a14="http://schemas.microsoft.com/office/drawing/2010/main" val="0"/>
              </a:ext>
            </a:extLst>
          </a:blip>
          <a:stretch>
            <a:fillRect/>
          </a:stretch>
        </p:blipFill>
        <p:spPr>
          <a:xfrm>
            <a:off x="10483116" y="5888041"/>
            <a:ext cx="532583" cy="695311"/>
          </a:xfrm>
          <a:prstGeom prst="rect">
            <a:avLst/>
          </a:prstGeom>
        </p:spPr>
      </p:pic>
    </p:spTree>
    <p:extLst>
      <p:ext uri="{BB962C8B-B14F-4D97-AF65-F5344CB8AC3E}">
        <p14:creationId xmlns:p14="http://schemas.microsoft.com/office/powerpoint/2010/main" val="3423194719"/>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1D8D0-711A-467D-A2CD-C97D901B244B}" type="datetimeFigureOut">
              <a:rPr lang="tr-TR" smtClean="0"/>
              <a:t>06.05.2019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A94C3-D88F-4BB2-809C-41C7CA7DB670}" type="slidenum">
              <a:rPr lang="tr-TR" smtClean="0"/>
              <a:t>‹#›</a:t>
            </a:fld>
            <a:endParaRPr lang="tr-TR"/>
          </a:p>
        </p:txBody>
      </p:sp>
    </p:spTree>
    <p:extLst>
      <p:ext uri="{BB962C8B-B14F-4D97-AF65-F5344CB8AC3E}">
        <p14:creationId xmlns:p14="http://schemas.microsoft.com/office/powerpoint/2010/main" val="14024686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FB0E2BF-FC9A-46F7-ACB6-DB0395CB26A3}" type="datetimeFigureOut">
              <a:rPr lang="tr-TR" smtClean="0"/>
              <a:t>06.05.2019</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AE100F-50FA-467A-A1C5-17F0E36C9001}" type="slidenum">
              <a:rPr lang="tr-TR" smtClean="0"/>
              <a:t>‹#›</a:t>
            </a:fld>
            <a:endParaRPr lang="tr-TR"/>
          </a:p>
        </p:txBody>
      </p:sp>
      <p:pic>
        <p:nvPicPr>
          <p:cNvPr id="13" name="Resim 12"/>
          <p:cNvPicPr/>
          <p:nvPr userDrawn="1"/>
        </p:nvPicPr>
        <p:blipFill>
          <a:blip r:embed="rId23" cstate="print">
            <a:extLst>
              <a:ext uri="{28A0092B-C50C-407E-A947-70E740481C1C}">
                <a14:useLocalDpi xmlns:a14="http://schemas.microsoft.com/office/drawing/2010/main" val="0"/>
              </a:ext>
            </a:extLst>
          </a:blip>
          <a:stretch>
            <a:fillRect/>
          </a:stretch>
        </p:blipFill>
        <p:spPr>
          <a:xfrm>
            <a:off x="2529101" y="5888041"/>
            <a:ext cx="1140749" cy="695311"/>
          </a:xfrm>
          <a:prstGeom prst="rect">
            <a:avLst/>
          </a:prstGeom>
        </p:spPr>
      </p:pic>
      <p:pic>
        <p:nvPicPr>
          <p:cNvPr id="15" name="Resim 14"/>
          <p:cNvPicPr/>
          <p:nvPr userDrawn="1"/>
        </p:nvPicPr>
        <p:blipFill>
          <a:blip r:embed="rId24">
            <a:extLst>
              <a:ext uri="{28A0092B-C50C-407E-A947-70E740481C1C}">
                <a14:useLocalDpi xmlns:a14="http://schemas.microsoft.com/office/drawing/2010/main" val="0"/>
              </a:ext>
            </a:extLst>
          </a:blip>
          <a:stretch>
            <a:fillRect/>
          </a:stretch>
        </p:blipFill>
        <p:spPr>
          <a:xfrm>
            <a:off x="4528154" y="5888041"/>
            <a:ext cx="1224340" cy="695311"/>
          </a:xfrm>
          <a:prstGeom prst="rect">
            <a:avLst/>
          </a:prstGeom>
        </p:spPr>
      </p:pic>
      <p:pic>
        <p:nvPicPr>
          <p:cNvPr id="17" name="Resim 16"/>
          <p:cNvPicPr/>
          <p:nvPr userDrawn="1"/>
        </p:nvPicPr>
        <p:blipFill>
          <a:blip r:embed="rId25" cstate="print">
            <a:extLst>
              <a:ext uri="{28A0092B-C50C-407E-A947-70E740481C1C}">
                <a14:useLocalDpi xmlns:a14="http://schemas.microsoft.com/office/drawing/2010/main" val="0"/>
              </a:ext>
            </a:extLst>
          </a:blip>
          <a:stretch>
            <a:fillRect/>
          </a:stretch>
        </p:blipFill>
        <p:spPr>
          <a:xfrm>
            <a:off x="6733470" y="5888041"/>
            <a:ext cx="1172283" cy="695311"/>
          </a:xfrm>
          <a:prstGeom prst="rect">
            <a:avLst/>
          </a:prstGeom>
        </p:spPr>
      </p:pic>
      <p:pic>
        <p:nvPicPr>
          <p:cNvPr id="18" name="Resim 17"/>
          <p:cNvPicPr/>
          <p:nvPr userDrawn="1"/>
        </p:nvPicPr>
        <p:blipFill>
          <a:blip r:embed="rId26">
            <a:extLst>
              <a:ext uri="{28A0092B-C50C-407E-A947-70E740481C1C}">
                <a14:useLocalDpi xmlns:a14="http://schemas.microsoft.com/office/drawing/2010/main" val="0"/>
              </a:ext>
            </a:extLst>
          </a:blip>
          <a:stretch>
            <a:fillRect/>
          </a:stretch>
        </p:blipFill>
        <p:spPr>
          <a:xfrm>
            <a:off x="646111" y="5888041"/>
            <a:ext cx="1165276" cy="695311"/>
          </a:xfrm>
          <a:prstGeom prst="rect">
            <a:avLst/>
          </a:prstGeom>
        </p:spPr>
      </p:pic>
      <p:pic>
        <p:nvPicPr>
          <p:cNvPr id="19" name="Resim 18"/>
          <p:cNvPicPr/>
          <p:nvPr userDrawn="1"/>
        </p:nvPicPr>
        <p:blipFill>
          <a:blip r:embed="rId27" cstate="print">
            <a:extLst>
              <a:ext uri="{28A0092B-C50C-407E-A947-70E740481C1C}">
                <a14:useLocalDpi xmlns:a14="http://schemas.microsoft.com/office/drawing/2010/main" val="0"/>
              </a:ext>
            </a:extLst>
          </a:blip>
          <a:stretch>
            <a:fillRect/>
          </a:stretch>
        </p:blipFill>
        <p:spPr>
          <a:xfrm>
            <a:off x="9012677" y="5888041"/>
            <a:ext cx="644205" cy="695311"/>
          </a:xfrm>
          <a:prstGeom prst="rect">
            <a:avLst/>
          </a:prstGeom>
        </p:spPr>
      </p:pic>
      <p:pic>
        <p:nvPicPr>
          <p:cNvPr id="20" name="Resim 19"/>
          <p:cNvPicPr/>
          <p:nvPr userDrawn="1"/>
        </p:nvPicPr>
        <p:blipFill>
          <a:blip r:embed="rId28" cstate="print">
            <a:extLst>
              <a:ext uri="{28A0092B-C50C-407E-A947-70E740481C1C}">
                <a14:useLocalDpi xmlns:a14="http://schemas.microsoft.com/office/drawing/2010/main" val="0"/>
              </a:ext>
            </a:extLst>
          </a:blip>
          <a:stretch>
            <a:fillRect/>
          </a:stretch>
        </p:blipFill>
        <p:spPr>
          <a:xfrm>
            <a:off x="10483116" y="5888041"/>
            <a:ext cx="532583" cy="695311"/>
          </a:xfrm>
          <a:prstGeom prst="rect">
            <a:avLst/>
          </a:prstGeom>
        </p:spPr>
      </p:pic>
    </p:spTree>
    <p:extLst>
      <p:ext uri="{BB962C8B-B14F-4D97-AF65-F5344CB8AC3E}">
        <p14:creationId xmlns:p14="http://schemas.microsoft.com/office/powerpoint/2010/main" val="336884494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304DE-CB5A-4408-9F70-FA6115885924}" type="datetimeFigureOut">
              <a:rPr lang="tr-TR" smtClean="0"/>
              <a:t>06.05.2019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1CBD8-3916-4389-B3AC-8C0F0863CC94}" type="slidenum">
              <a:rPr lang="tr-TR" smtClean="0"/>
              <a:t>‹#›</a:t>
            </a:fld>
            <a:endParaRPr lang="tr-TR"/>
          </a:p>
        </p:txBody>
      </p:sp>
    </p:spTree>
    <p:extLst>
      <p:ext uri="{BB962C8B-B14F-4D97-AF65-F5344CB8AC3E}">
        <p14:creationId xmlns:p14="http://schemas.microsoft.com/office/powerpoint/2010/main" val="143773707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FB0E2BF-FC9A-46F7-ACB6-DB0395CB26A3}" type="datetimeFigureOut">
              <a:rPr lang="tr-TR" smtClean="0"/>
              <a:t>06.05.2019</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AE100F-50FA-467A-A1C5-17F0E36C9001}" type="slidenum">
              <a:rPr lang="tr-TR" smtClean="0"/>
              <a:t>‹#›</a:t>
            </a:fld>
            <a:endParaRPr lang="tr-TR"/>
          </a:p>
        </p:txBody>
      </p:sp>
      <p:pic>
        <p:nvPicPr>
          <p:cNvPr id="13" name="Resim 12"/>
          <p:cNvPicPr/>
          <p:nvPr userDrawn="1"/>
        </p:nvPicPr>
        <p:blipFill>
          <a:blip r:embed="rId23" cstate="print">
            <a:extLst>
              <a:ext uri="{28A0092B-C50C-407E-A947-70E740481C1C}">
                <a14:useLocalDpi xmlns:a14="http://schemas.microsoft.com/office/drawing/2010/main" val="0"/>
              </a:ext>
            </a:extLst>
          </a:blip>
          <a:stretch>
            <a:fillRect/>
          </a:stretch>
        </p:blipFill>
        <p:spPr>
          <a:xfrm>
            <a:off x="2529101" y="5888041"/>
            <a:ext cx="1140749" cy="695311"/>
          </a:xfrm>
          <a:prstGeom prst="rect">
            <a:avLst/>
          </a:prstGeom>
        </p:spPr>
      </p:pic>
      <p:pic>
        <p:nvPicPr>
          <p:cNvPr id="15" name="Resim 14"/>
          <p:cNvPicPr/>
          <p:nvPr userDrawn="1"/>
        </p:nvPicPr>
        <p:blipFill>
          <a:blip r:embed="rId24">
            <a:extLst>
              <a:ext uri="{28A0092B-C50C-407E-A947-70E740481C1C}">
                <a14:useLocalDpi xmlns:a14="http://schemas.microsoft.com/office/drawing/2010/main" val="0"/>
              </a:ext>
            </a:extLst>
          </a:blip>
          <a:stretch>
            <a:fillRect/>
          </a:stretch>
        </p:blipFill>
        <p:spPr>
          <a:xfrm>
            <a:off x="4528154" y="5888041"/>
            <a:ext cx="1224340" cy="695311"/>
          </a:xfrm>
          <a:prstGeom prst="rect">
            <a:avLst/>
          </a:prstGeom>
        </p:spPr>
      </p:pic>
      <p:pic>
        <p:nvPicPr>
          <p:cNvPr id="17" name="Resim 16"/>
          <p:cNvPicPr/>
          <p:nvPr userDrawn="1"/>
        </p:nvPicPr>
        <p:blipFill>
          <a:blip r:embed="rId25" cstate="print">
            <a:extLst>
              <a:ext uri="{28A0092B-C50C-407E-A947-70E740481C1C}">
                <a14:useLocalDpi xmlns:a14="http://schemas.microsoft.com/office/drawing/2010/main" val="0"/>
              </a:ext>
            </a:extLst>
          </a:blip>
          <a:stretch>
            <a:fillRect/>
          </a:stretch>
        </p:blipFill>
        <p:spPr>
          <a:xfrm>
            <a:off x="6733470" y="5888041"/>
            <a:ext cx="1172283" cy="695311"/>
          </a:xfrm>
          <a:prstGeom prst="rect">
            <a:avLst/>
          </a:prstGeom>
        </p:spPr>
      </p:pic>
      <p:pic>
        <p:nvPicPr>
          <p:cNvPr id="18" name="Resim 17"/>
          <p:cNvPicPr/>
          <p:nvPr userDrawn="1"/>
        </p:nvPicPr>
        <p:blipFill>
          <a:blip r:embed="rId26">
            <a:extLst>
              <a:ext uri="{28A0092B-C50C-407E-A947-70E740481C1C}">
                <a14:useLocalDpi xmlns:a14="http://schemas.microsoft.com/office/drawing/2010/main" val="0"/>
              </a:ext>
            </a:extLst>
          </a:blip>
          <a:stretch>
            <a:fillRect/>
          </a:stretch>
        </p:blipFill>
        <p:spPr>
          <a:xfrm>
            <a:off x="646111" y="5888041"/>
            <a:ext cx="1165276" cy="695311"/>
          </a:xfrm>
          <a:prstGeom prst="rect">
            <a:avLst/>
          </a:prstGeom>
        </p:spPr>
      </p:pic>
      <p:pic>
        <p:nvPicPr>
          <p:cNvPr id="19" name="Resim 18"/>
          <p:cNvPicPr/>
          <p:nvPr userDrawn="1"/>
        </p:nvPicPr>
        <p:blipFill>
          <a:blip r:embed="rId27" cstate="print">
            <a:extLst>
              <a:ext uri="{28A0092B-C50C-407E-A947-70E740481C1C}">
                <a14:useLocalDpi xmlns:a14="http://schemas.microsoft.com/office/drawing/2010/main" val="0"/>
              </a:ext>
            </a:extLst>
          </a:blip>
          <a:stretch>
            <a:fillRect/>
          </a:stretch>
        </p:blipFill>
        <p:spPr>
          <a:xfrm>
            <a:off x="9012677" y="5888041"/>
            <a:ext cx="644205" cy="695311"/>
          </a:xfrm>
          <a:prstGeom prst="rect">
            <a:avLst/>
          </a:prstGeom>
        </p:spPr>
      </p:pic>
      <p:pic>
        <p:nvPicPr>
          <p:cNvPr id="20" name="Resim 19"/>
          <p:cNvPicPr/>
          <p:nvPr userDrawn="1"/>
        </p:nvPicPr>
        <p:blipFill>
          <a:blip r:embed="rId28" cstate="print">
            <a:extLst>
              <a:ext uri="{28A0092B-C50C-407E-A947-70E740481C1C}">
                <a14:useLocalDpi xmlns:a14="http://schemas.microsoft.com/office/drawing/2010/main" val="0"/>
              </a:ext>
            </a:extLst>
          </a:blip>
          <a:stretch>
            <a:fillRect/>
          </a:stretch>
        </p:blipFill>
        <p:spPr>
          <a:xfrm>
            <a:off x="10483116" y="5888041"/>
            <a:ext cx="532583" cy="695311"/>
          </a:xfrm>
          <a:prstGeom prst="rect">
            <a:avLst/>
          </a:prstGeom>
        </p:spPr>
      </p:pic>
    </p:spTree>
    <p:extLst>
      <p:ext uri="{BB962C8B-B14F-4D97-AF65-F5344CB8AC3E}">
        <p14:creationId xmlns:p14="http://schemas.microsoft.com/office/powerpoint/2010/main" val="191198610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AE100F-50FA-467A-A1C5-17F0E36C9001}" type="slidenum">
              <a:rPr lang="tr-TR" smtClean="0"/>
              <a:t>‹#›</a:t>
            </a:fld>
            <a:endParaRPr lang="tr-TR"/>
          </a:p>
        </p:txBody>
      </p:sp>
      <p:pic>
        <p:nvPicPr>
          <p:cNvPr id="13" name="Resim 12"/>
          <p:cNvPicPr/>
          <p:nvPr userDrawn="1"/>
        </p:nvPicPr>
        <p:blipFill>
          <a:blip r:embed="rId23" cstate="print">
            <a:extLst>
              <a:ext uri="{28A0092B-C50C-407E-A947-70E740481C1C}">
                <a14:useLocalDpi xmlns:a14="http://schemas.microsoft.com/office/drawing/2010/main" val="0"/>
              </a:ext>
            </a:extLst>
          </a:blip>
          <a:stretch>
            <a:fillRect/>
          </a:stretch>
        </p:blipFill>
        <p:spPr>
          <a:xfrm>
            <a:off x="2529101" y="5888041"/>
            <a:ext cx="1140749" cy="695311"/>
          </a:xfrm>
          <a:prstGeom prst="rect">
            <a:avLst/>
          </a:prstGeom>
        </p:spPr>
      </p:pic>
      <p:pic>
        <p:nvPicPr>
          <p:cNvPr id="15" name="Resim 14"/>
          <p:cNvPicPr/>
          <p:nvPr userDrawn="1"/>
        </p:nvPicPr>
        <p:blipFill>
          <a:blip r:embed="rId24">
            <a:extLst>
              <a:ext uri="{28A0092B-C50C-407E-A947-70E740481C1C}">
                <a14:useLocalDpi xmlns:a14="http://schemas.microsoft.com/office/drawing/2010/main" val="0"/>
              </a:ext>
            </a:extLst>
          </a:blip>
          <a:stretch>
            <a:fillRect/>
          </a:stretch>
        </p:blipFill>
        <p:spPr>
          <a:xfrm>
            <a:off x="4528154" y="5888041"/>
            <a:ext cx="1224340" cy="695311"/>
          </a:xfrm>
          <a:prstGeom prst="rect">
            <a:avLst/>
          </a:prstGeom>
        </p:spPr>
      </p:pic>
      <p:pic>
        <p:nvPicPr>
          <p:cNvPr id="17" name="Resim 16"/>
          <p:cNvPicPr/>
          <p:nvPr userDrawn="1"/>
        </p:nvPicPr>
        <p:blipFill>
          <a:blip r:embed="rId25" cstate="print">
            <a:extLst>
              <a:ext uri="{28A0092B-C50C-407E-A947-70E740481C1C}">
                <a14:useLocalDpi xmlns:a14="http://schemas.microsoft.com/office/drawing/2010/main" val="0"/>
              </a:ext>
            </a:extLst>
          </a:blip>
          <a:stretch>
            <a:fillRect/>
          </a:stretch>
        </p:blipFill>
        <p:spPr>
          <a:xfrm>
            <a:off x="6733470" y="5888041"/>
            <a:ext cx="1172283" cy="695311"/>
          </a:xfrm>
          <a:prstGeom prst="rect">
            <a:avLst/>
          </a:prstGeom>
        </p:spPr>
      </p:pic>
      <p:pic>
        <p:nvPicPr>
          <p:cNvPr id="18" name="Resim 17"/>
          <p:cNvPicPr/>
          <p:nvPr userDrawn="1"/>
        </p:nvPicPr>
        <p:blipFill>
          <a:blip r:embed="rId26">
            <a:extLst>
              <a:ext uri="{28A0092B-C50C-407E-A947-70E740481C1C}">
                <a14:useLocalDpi xmlns:a14="http://schemas.microsoft.com/office/drawing/2010/main" val="0"/>
              </a:ext>
            </a:extLst>
          </a:blip>
          <a:stretch>
            <a:fillRect/>
          </a:stretch>
        </p:blipFill>
        <p:spPr>
          <a:xfrm>
            <a:off x="646111" y="5888041"/>
            <a:ext cx="1165276" cy="695311"/>
          </a:xfrm>
          <a:prstGeom prst="rect">
            <a:avLst/>
          </a:prstGeom>
        </p:spPr>
      </p:pic>
      <p:pic>
        <p:nvPicPr>
          <p:cNvPr id="19" name="Resim 18"/>
          <p:cNvPicPr/>
          <p:nvPr userDrawn="1"/>
        </p:nvPicPr>
        <p:blipFill>
          <a:blip r:embed="rId27" cstate="print">
            <a:extLst>
              <a:ext uri="{28A0092B-C50C-407E-A947-70E740481C1C}">
                <a14:useLocalDpi xmlns:a14="http://schemas.microsoft.com/office/drawing/2010/main" val="0"/>
              </a:ext>
            </a:extLst>
          </a:blip>
          <a:stretch>
            <a:fillRect/>
          </a:stretch>
        </p:blipFill>
        <p:spPr>
          <a:xfrm>
            <a:off x="9012677" y="5888041"/>
            <a:ext cx="644205" cy="695311"/>
          </a:xfrm>
          <a:prstGeom prst="rect">
            <a:avLst/>
          </a:prstGeom>
        </p:spPr>
      </p:pic>
      <p:pic>
        <p:nvPicPr>
          <p:cNvPr id="20" name="Resim 19"/>
          <p:cNvPicPr/>
          <p:nvPr userDrawn="1"/>
        </p:nvPicPr>
        <p:blipFill>
          <a:blip r:embed="rId28" cstate="print">
            <a:extLst>
              <a:ext uri="{28A0092B-C50C-407E-A947-70E740481C1C}">
                <a14:useLocalDpi xmlns:a14="http://schemas.microsoft.com/office/drawing/2010/main" val="0"/>
              </a:ext>
            </a:extLst>
          </a:blip>
          <a:stretch>
            <a:fillRect/>
          </a:stretch>
        </p:blipFill>
        <p:spPr>
          <a:xfrm>
            <a:off x="10483116" y="5888041"/>
            <a:ext cx="532583" cy="695311"/>
          </a:xfrm>
          <a:prstGeom prst="rect">
            <a:avLst/>
          </a:prstGeom>
        </p:spPr>
      </p:pic>
    </p:spTree>
    <p:extLst>
      <p:ext uri="{BB962C8B-B14F-4D97-AF65-F5344CB8AC3E}">
        <p14:creationId xmlns:p14="http://schemas.microsoft.com/office/powerpoint/2010/main" val="14482196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11609" y="955965"/>
            <a:ext cx="10593700" cy="3821416"/>
          </a:xfrm>
        </p:spPr>
        <p:txBody>
          <a:bodyPr/>
          <a:lstStyle/>
          <a:p>
            <a:pPr algn="ctr"/>
            <a:r>
              <a:rPr lang="tr-TR" b="1" dirty="0"/>
              <a:t>SMART STEEPS FOR PREVENTING CHILD </a:t>
            </a:r>
            <a:r>
              <a:rPr lang="tr-TR" b="1" dirty="0" smtClean="0"/>
              <a:t>SEXUAL </a:t>
            </a:r>
            <a:r>
              <a:rPr lang="tr-TR" b="1" dirty="0"/>
              <a:t>ABUSE</a:t>
            </a:r>
            <a:endParaRPr lang="tr-TR" dirty="0"/>
          </a:p>
        </p:txBody>
      </p:sp>
    </p:spTree>
    <p:extLst>
      <p:ext uri="{BB962C8B-B14F-4D97-AF65-F5344CB8AC3E}">
        <p14:creationId xmlns:p14="http://schemas.microsoft.com/office/powerpoint/2010/main" val="1021284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smtClean="0"/>
              <a:t>DEVELOPMENTS</a:t>
            </a:r>
            <a:endParaRPr lang="tr-TR" b="1" dirty="0"/>
          </a:p>
        </p:txBody>
      </p:sp>
      <p:sp>
        <p:nvSpPr>
          <p:cNvPr id="3" name="İçerik Yer Tutucusu 2"/>
          <p:cNvSpPr>
            <a:spLocks noGrp="1"/>
          </p:cNvSpPr>
          <p:nvPr>
            <p:ph idx="1"/>
          </p:nvPr>
        </p:nvSpPr>
        <p:spPr/>
        <p:txBody>
          <a:bodyPr/>
          <a:lstStyle/>
          <a:p>
            <a:r>
              <a:rPr lang="en-US" dirty="0" smtClean="0"/>
              <a:t>C1</a:t>
            </a:r>
            <a:r>
              <a:rPr lang="en-US" dirty="0"/>
              <a:t>. Training course for </a:t>
            </a:r>
            <a:r>
              <a:rPr lang="en-US" dirty="0" smtClean="0"/>
              <a:t>Counselors</a:t>
            </a:r>
            <a:r>
              <a:rPr lang="tr-TR" dirty="0" smtClean="0"/>
              <a:t> </a:t>
            </a:r>
            <a:r>
              <a:rPr lang="en-US" dirty="0"/>
              <a:t>): A training course for counselors will be arranged in Antalya, Turkey. During this course each country will present a best practice of their own, counselors will exchange ideas and they will upgrade their skills in terms of preventing Child Sexual Abuse. </a:t>
            </a:r>
          </a:p>
          <a:p>
            <a:r>
              <a:rPr lang="en-US" dirty="0"/>
              <a:t>C2. Developing Project Practice Book</a:t>
            </a:r>
          </a:p>
          <a:p>
            <a:r>
              <a:rPr lang="en-US" dirty="0"/>
              <a:t>C3. Developing of Smart Steps  module.</a:t>
            </a:r>
            <a:endParaRPr lang="tr-TR" dirty="0"/>
          </a:p>
          <a:p>
            <a:endParaRPr lang="tr-TR" dirty="0"/>
          </a:p>
        </p:txBody>
      </p:sp>
    </p:spTree>
    <p:extLst>
      <p:ext uri="{BB962C8B-B14F-4D97-AF65-F5344CB8AC3E}">
        <p14:creationId xmlns:p14="http://schemas.microsoft.com/office/powerpoint/2010/main" val="2218364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smtClean="0"/>
              <a:t>Participants</a:t>
            </a:r>
            <a:endParaRPr lang="en-US" dirty="0"/>
          </a:p>
        </p:txBody>
      </p:sp>
      <p:sp>
        <p:nvSpPr>
          <p:cNvPr id="3" name="İçerik Yer Tutucusu 2"/>
          <p:cNvSpPr>
            <a:spLocks noGrp="1"/>
          </p:cNvSpPr>
          <p:nvPr>
            <p:ph idx="1"/>
          </p:nvPr>
        </p:nvSpPr>
        <p:spPr>
          <a:xfrm>
            <a:off x="1103312" y="1501254"/>
            <a:ext cx="9378169" cy="4747145"/>
          </a:xfrm>
        </p:spPr>
        <p:txBody>
          <a:bodyPr>
            <a:normAutofit/>
          </a:bodyPr>
          <a:lstStyle/>
          <a:p>
            <a:r>
              <a:rPr lang="tr-TR" dirty="0" smtClean="0"/>
              <a:t>T</a:t>
            </a:r>
            <a:r>
              <a:rPr lang="en-US" dirty="0" smtClean="0"/>
              <a:t>he </a:t>
            </a:r>
            <a:r>
              <a:rPr lang="en-US" dirty="0"/>
              <a:t>target groups </a:t>
            </a:r>
            <a:r>
              <a:rPr lang="en-US" dirty="0" smtClean="0"/>
              <a:t>in </a:t>
            </a:r>
            <a:r>
              <a:rPr lang="en-US" dirty="0"/>
              <a:t>the project activities plans are </a:t>
            </a:r>
            <a:r>
              <a:rPr lang="en-US" dirty="0" smtClean="0"/>
              <a:t>school counselors</a:t>
            </a:r>
            <a:endParaRPr lang="tr-TR" dirty="0" smtClean="0"/>
          </a:p>
          <a:p>
            <a:pPr marL="0" indent="0">
              <a:buNone/>
            </a:pPr>
            <a:r>
              <a:rPr lang="en-US" dirty="0"/>
              <a:t>SELECTION CRITERIA</a:t>
            </a:r>
          </a:p>
          <a:p>
            <a:r>
              <a:rPr lang="en-US" dirty="0"/>
              <a:t>- Foreign Language Adequacy   </a:t>
            </a:r>
            <a:r>
              <a:rPr lang="en-US" dirty="0" smtClean="0"/>
              <a:t> </a:t>
            </a:r>
            <a:r>
              <a:rPr lang="en-US" dirty="0"/>
              <a:t>20%</a:t>
            </a:r>
          </a:p>
          <a:p>
            <a:r>
              <a:rPr lang="en-US" dirty="0"/>
              <a:t>- Studies in the field of </a:t>
            </a:r>
            <a:r>
              <a:rPr lang="tr-TR" dirty="0" smtClean="0"/>
              <a:t>« Child </a:t>
            </a:r>
            <a:r>
              <a:rPr lang="en-US" dirty="0" smtClean="0"/>
              <a:t>sexual</a:t>
            </a:r>
            <a:r>
              <a:rPr lang="tr-TR" dirty="0" smtClean="0"/>
              <a:t> </a:t>
            </a:r>
            <a:r>
              <a:rPr lang="en-US" dirty="0" smtClean="0"/>
              <a:t>abuse</a:t>
            </a:r>
            <a:r>
              <a:rPr lang="tr-TR" dirty="0" smtClean="0"/>
              <a:t>»</a:t>
            </a:r>
            <a:r>
              <a:rPr lang="en-US" dirty="0" smtClean="0"/>
              <a:t>    30</a:t>
            </a:r>
            <a:r>
              <a:rPr lang="en-US" dirty="0"/>
              <a:t>%</a:t>
            </a:r>
          </a:p>
          <a:p>
            <a:r>
              <a:rPr lang="en-US" dirty="0"/>
              <a:t>-The active participation in the project work done before the project application    </a:t>
            </a:r>
            <a:r>
              <a:rPr lang="en-US" dirty="0" smtClean="0"/>
              <a:t> </a:t>
            </a:r>
            <a:r>
              <a:rPr lang="en-US" dirty="0"/>
              <a:t>20 % </a:t>
            </a:r>
          </a:p>
          <a:p>
            <a:r>
              <a:rPr lang="en-US" dirty="0" smtClean="0"/>
              <a:t>-</a:t>
            </a:r>
            <a:r>
              <a:rPr lang="tr-TR" dirty="0" smtClean="0"/>
              <a:t> </a:t>
            </a:r>
            <a:r>
              <a:rPr lang="en-US" dirty="0" smtClean="0"/>
              <a:t>Have</a:t>
            </a:r>
            <a:r>
              <a:rPr lang="tr-TR" dirty="0" smtClean="0"/>
              <a:t> </a:t>
            </a:r>
            <a:r>
              <a:rPr lang="en-US" dirty="0" smtClean="0"/>
              <a:t>experience</a:t>
            </a:r>
            <a:r>
              <a:rPr lang="tr-TR" dirty="0" smtClean="0"/>
              <a:t> </a:t>
            </a:r>
            <a:r>
              <a:rPr lang="en-US" dirty="0" smtClean="0"/>
              <a:t>about</a:t>
            </a:r>
            <a:r>
              <a:rPr lang="tr-TR" dirty="0" smtClean="0"/>
              <a:t> </a:t>
            </a:r>
            <a:r>
              <a:rPr lang="tr-TR" dirty="0" err="1" smtClean="0"/>
              <a:t>book</a:t>
            </a:r>
            <a:r>
              <a:rPr lang="tr-TR" dirty="0" smtClean="0"/>
              <a:t> </a:t>
            </a:r>
            <a:r>
              <a:rPr lang="tr-TR" dirty="0" err="1" smtClean="0"/>
              <a:t>writing</a:t>
            </a:r>
            <a:r>
              <a:rPr lang="tr-TR" dirty="0" smtClean="0"/>
              <a:t>  </a:t>
            </a:r>
            <a:r>
              <a:rPr lang="en-US" dirty="0" smtClean="0"/>
              <a:t>20</a:t>
            </a:r>
            <a:r>
              <a:rPr lang="en-US" dirty="0"/>
              <a:t>%</a:t>
            </a:r>
          </a:p>
          <a:p>
            <a:r>
              <a:rPr lang="en-US" dirty="0"/>
              <a:t>-Positive discrimination will also be given to </a:t>
            </a:r>
            <a:r>
              <a:rPr lang="en-US" dirty="0" err="1" smtClean="0"/>
              <a:t>femal</a:t>
            </a:r>
            <a:r>
              <a:rPr lang="tr-TR" dirty="0" smtClean="0"/>
              <a:t>e </a:t>
            </a:r>
            <a:r>
              <a:rPr lang="en-US" dirty="0" smtClean="0"/>
              <a:t>10% </a:t>
            </a:r>
            <a:endParaRPr lang="tr-TR" dirty="0" smtClean="0"/>
          </a:p>
          <a:p>
            <a:endParaRPr lang="tr-TR" dirty="0"/>
          </a:p>
          <a:p>
            <a:endParaRPr lang="tr-TR" dirty="0"/>
          </a:p>
        </p:txBody>
      </p:sp>
    </p:spTree>
    <p:extLst>
      <p:ext uri="{BB962C8B-B14F-4D97-AF65-F5344CB8AC3E}">
        <p14:creationId xmlns:p14="http://schemas.microsoft.com/office/powerpoint/2010/main" val="1681758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err="1" smtClean="0"/>
              <a:t>The</a:t>
            </a:r>
            <a:r>
              <a:rPr lang="tr-TR" b="1" dirty="0" smtClean="0"/>
              <a:t> role of </a:t>
            </a:r>
            <a:r>
              <a:rPr lang="tr-TR" b="1" dirty="0" err="1" smtClean="0"/>
              <a:t>the</a:t>
            </a:r>
            <a:r>
              <a:rPr lang="tr-TR" b="1" dirty="0" smtClean="0"/>
              <a:t> </a:t>
            </a:r>
            <a:r>
              <a:rPr lang="tr-TR" b="1" dirty="0" err="1" smtClean="0"/>
              <a:t>counselors</a:t>
            </a:r>
            <a:endParaRPr lang="tr-TR" b="1" dirty="0"/>
          </a:p>
        </p:txBody>
      </p:sp>
      <p:sp>
        <p:nvSpPr>
          <p:cNvPr id="3" name="İçerik Yer Tutucusu 2"/>
          <p:cNvSpPr>
            <a:spLocks noGrp="1"/>
          </p:cNvSpPr>
          <p:nvPr>
            <p:ph idx="1"/>
          </p:nvPr>
        </p:nvSpPr>
        <p:spPr/>
        <p:txBody>
          <a:bodyPr/>
          <a:lstStyle/>
          <a:p>
            <a:pPr marL="0" indent="0">
              <a:buNone/>
            </a:pPr>
            <a:r>
              <a:rPr lang="en-US" dirty="0" smtClean="0"/>
              <a:t>counselors </a:t>
            </a:r>
            <a:r>
              <a:rPr lang="en-US" dirty="0"/>
              <a:t>who will attend the training </a:t>
            </a:r>
            <a:r>
              <a:rPr lang="en-US" dirty="0" err="1"/>
              <a:t>programme</a:t>
            </a:r>
            <a:r>
              <a:rPr lang="en-US" dirty="0"/>
              <a:t>, </a:t>
            </a:r>
            <a:endParaRPr lang="tr-TR" dirty="0" smtClean="0"/>
          </a:p>
          <a:p>
            <a:r>
              <a:rPr lang="en-US" dirty="0" smtClean="0"/>
              <a:t>will </a:t>
            </a:r>
            <a:r>
              <a:rPr lang="en-US" dirty="0"/>
              <a:t>arrange local meetings, </a:t>
            </a:r>
            <a:endParaRPr lang="tr-TR" dirty="0" smtClean="0"/>
          </a:p>
          <a:p>
            <a:r>
              <a:rPr lang="en-US" dirty="0" smtClean="0"/>
              <a:t>seminars </a:t>
            </a:r>
            <a:r>
              <a:rPr lang="en-US" dirty="0"/>
              <a:t>for teachers and families as well as relevant stakeholders</a:t>
            </a:r>
            <a:r>
              <a:rPr lang="en-US" dirty="0" smtClean="0"/>
              <a:t>.</a:t>
            </a:r>
            <a:endParaRPr lang="tr-TR" dirty="0" smtClean="0"/>
          </a:p>
          <a:p>
            <a:pPr marL="0" indent="0">
              <a:buNone/>
            </a:pPr>
            <a:r>
              <a:rPr lang="en-US" dirty="0" smtClean="0"/>
              <a:t> </a:t>
            </a:r>
            <a:r>
              <a:rPr lang="en-US" dirty="0"/>
              <a:t>In these meetings and seminars both families and teachers who work at public and private schools will be informed on recognizing the risks and signs of sexual abusing, preventive precautions against abuse and how to communicate with children on sexual abuse.</a:t>
            </a:r>
            <a:endParaRPr lang="tr-TR" dirty="0"/>
          </a:p>
        </p:txBody>
      </p:sp>
    </p:spTree>
    <p:extLst>
      <p:ext uri="{BB962C8B-B14F-4D97-AF65-F5344CB8AC3E}">
        <p14:creationId xmlns:p14="http://schemas.microsoft.com/office/powerpoint/2010/main" val="60548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255" y="277091"/>
            <a:ext cx="11277600" cy="1576157"/>
          </a:xfrm>
        </p:spPr>
        <p:txBody>
          <a:bodyPr/>
          <a:lstStyle/>
          <a:p>
            <a:pPr algn="ctr"/>
            <a:r>
              <a:rPr lang="en-US" b="1" dirty="0"/>
              <a:t>C1 in TURKEY: </a:t>
            </a:r>
            <a:r>
              <a:rPr lang="en-US" b="1" dirty="0" smtClean="0"/>
              <a:t>5 participants</a:t>
            </a:r>
            <a:r>
              <a:rPr lang="tr-TR" b="1" dirty="0" smtClean="0"/>
              <a:t> </a:t>
            </a:r>
            <a:r>
              <a:rPr lang="tr-TR" b="1" dirty="0" err="1" smtClean="0"/>
              <a:t>from</a:t>
            </a:r>
            <a:r>
              <a:rPr lang="tr-TR" b="1" dirty="0" smtClean="0"/>
              <a:t> </a:t>
            </a:r>
            <a:r>
              <a:rPr lang="tr-TR" b="1" dirty="0" err="1" smtClean="0"/>
              <a:t>Greece</a:t>
            </a:r>
            <a:r>
              <a:rPr lang="tr-TR" b="1" dirty="0" smtClean="0"/>
              <a:t> &amp; 5 </a:t>
            </a:r>
            <a:r>
              <a:rPr lang="tr-TR" b="1" dirty="0" err="1" smtClean="0"/>
              <a:t>participants</a:t>
            </a:r>
            <a:r>
              <a:rPr lang="tr-TR" b="1" dirty="0" smtClean="0"/>
              <a:t> </a:t>
            </a:r>
            <a:r>
              <a:rPr lang="tr-TR" b="1" dirty="0" err="1" smtClean="0"/>
              <a:t>from</a:t>
            </a:r>
            <a:r>
              <a:rPr lang="tr-TR" b="1" dirty="0" smtClean="0"/>
              <a:t> </a:t>
            </a:r>
            <a:r>
              <a:rPr lang="tr-TR" b="1" dirty="0" err="1" smtClean="0"/>
              <a:t>Latvia</a:t>
            </a:r>
            <a:r>
              <a:rPr lang="tr-TR" b="1" dirty="0" smtClean="0"/>
              <a:t> </a:t>
            </a:r>
            <a:br>
              <a:rPr lang="tr-TR" b="1" dirty="0" smtClean="0"/>
            </a:br>
            <a:r>
              <a:rPr lang="en-US" b="1" dirty="0" smtClean="0"/>
              <a:t> </a:t>
            </a:r>
            <a:r>
              <a:rPr lang="en-US" b="1" dirty="0"/>
              <a:t>in total with 5 days</a:t>
            </a:r>
            <a:endParaRPr lang="tr-TR" b="1" dirty="0"/>
          </a:p>
        </p:txBody>
      </p:sp>
      <p:sp>
        <p:nvSpPr>
          <p:cNvPr id="3" name="İçerik Yer Tutucusu 2"/>
          <p:cNvSpPr>
            <a:spLocks noGrp="1"/>
          </p:cNvSpPr>
          <p:nvPr>
            <p:ph idx="1"/>
          </p:nvPr>
        </p:nvSpPr>
        <p:spPr>
          <a:xfrm>
            <a:off x="387927" y="2189018"/>
            <a:ext cx="11180618" cy="3859711"/>
          </a:xfrm>
        </p:spPr>
        <p:txBody>
          <a:bodyPr/>
          <a:lstStyle/>
          <a:p>
            <a:pPr marL="0" indent="0">
              <a:buNone/>
            </a:pPr>
            <a:r>
              <a:rPr lang="tr-TR" sz="2400" b="1" dirty="0" smtClean="0"/>
              <a:t>«</a:t>
            </a:r>
            <a:r>
              <a:rPr lang="en-US" sz="2400" b="1" dirty="0" smtClean="0"/>
              <a:t>The </a:t>
            </a:r>
            <a:r>
              <a:rPr lang="en-US" sz="2400" b="1" dirty="0"/>
              <a:t>training of the </a:t>
            </a:r>
            <a:r>
              <a:rPr lang="en-US" sz="2400" b="1" dirty="0" smtClean="0"/>
              <a:t>counselors</a:t>
            </a:r>
            <a:r>
              <a:rPr lang="tr-TR" sz="2400" b="1" dirty="0" smtClean="0"/>
              <a:t>»</a:t>
            </a:r>
          </a:p>
          <a:p>
            <a:r>
              <a:rPr lang="en-US" dirty="0" smtClean="0"/>
              <a:t> </a:t>
            </a:r>
            <a:r>
              <a:rPr lang="tr-TR" dirty="0" err="1" smtClean="0"/>
              <a:t>It</a:t>
            </a:r>
            <a:r>
              <a:rPr lang="en-US" dirty="0" smtClean="0"/>
              <a:t> </a:t>
            </a:r>
            <a:r>
              <a:rPr lang="en-US" dirty="0"/>
              <a:t>will be held in Antalya</a:t>
            </a:r>
            <a:r>
              <a:rPr lang="en-US" dirty="0" smtClean="0"/>
              <a:t>,</a:t>
            </a:r>
            <a:r>
              <a:rPr lang="tr-TR" dirty="0" smtClean="0"/>
              <a:t> </a:t>
            </a:r>
            <a:r>
              <a:rPr lang="en-US" dirty="0" smtClean="0"/>
              <a:t>Turkey</a:t>
            </a:r>
            <a:r>
              <a:rPr lang="en-US" dirty="0"/>
              <a:t>. At this course </a:t>
            </a:r>
            <a:r>
              <a:rPr lang="en-US" dirty="0" smtClean="0"/>
              <a:t>participants will </a:t>
            </a:r>
            <a:r>
              <a:rPr lang="en-US" dirty="0"/>
              <a:t>get theoretical and practical education. For theoretical learning, they will adopt a pedagogical approach in the communication of the subject matter, recognizing signs of sexual abuse in children, starting legal procedure, detecting safety weaknesses and taking necessary precautions, informing the parents, teachers and society in general about the child sexual abuse and the smart steps to be taken against it. For practical implementations, all the participants will have the opportunity to observe good examples on child sexual abuse prevention. And at the end of the training, they will take certificate of success and attendance. </a:t>
            </a:r>
            <a:endParaRPr lang="tr-TR" dirty="0"/>
          </a:p>
        </p:txBody>
      </p:sp>
    </p:spTree>
    <p:extLst>
      <p:ext uri="{BB962C8B-B14F-4D97-AF65-F5344CB8AC3E}">
        <p14:creationId xmlns:p14="http://schemas.microsoft.com/office/powerpoint/2010/main" val="4084365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952616" cy="1400530"/>
          </a:xfrm>
        </p:spPr>
        <p:txBody>
          <a:bodyPr/>
          <a:lstStyle/>
          <a:p>
            <a:pPr algn="ctr"/>
            <a:r>
              <a:rPr lang="tr-TR" b="1" dirty="0" smtClean="0"/>
              <a:t>T</a:t>
            </a:r>
            <a:r>
              <a:rPr lang="en-US" b="1" dirty="0" smtClean="0"/>
              <a:t>he </a:t>
            </a:r>
            <a:r>
              <a:rPr lang="en-US" b="1" dirty="0"/>
              <a:t>training of the </a:t>
            </a:r>
            <a:r>
              <a:rPr lang="en-US" b="1" dirty="0" smtClean="0"/>
              <a:t>counselors</a:t>
            </a:r>
            <a:r>
              <a:rPr lang="tr-TR" b="1" dirty="0" smtClean="0"/>
              <a:t/>
            </a:r>
            <a:br>
              <a:rPr lang="tr-TR" b="1" dirty="0" smtClean="0"/>
            </a:br>
            <a:r>
              <a:rPr lang="en-US" b="1" dirty="0" smtClean="0"/>
              <a:t> </a:t>
            </a:r>
            <a:r>
              <a:rPr lang="en-US" b="1" dirty="0"/>
              <a:t>in TURKEY</a:t>
            </a:r>
            <a:endParaRPr lang="tr-TR" b="1" dirty="0"/>
          </a:p>
        </p:txBody>
      </p:sp>
      <p:sp>
        <p:nvSpPr>
          <p:cNvPr id="3" name="İçerik Yer Tutucusu 2"/>
          <p:cNvSpPr>
            <a:spLocks noGrp="1"/>
          </p:cNvSpPr>
          <p:nvPr>
            <p:ph idx="1"/>
          </p:nvPr>
        </p:nvSpPr>
        <p:spPr>
          <a:xfrm>
            <a:off x="415637" y="1734263"/>
            <a:ext cx="11166764" cy="4195481"/>
          </a:xfrm>
        </p:spPr>
        <p:txBody>
          <a:bodyPr>
            <a:normAutofit fontScale="85000" lnSpcReduction="10000"/>
          </a:bodyPr>
          <a:lstStyle/>
          <a:p>
            <a:r>
              <a:rPr lang="en-US" dirty="0"/>
              <a:t>1.DAY Presentation by the General Assembly of the Turkish Education System and Antalya</a:t>
            </a:r>
            <a:r>
              <a:rPr lang="en-US" dirty="0" smtClean="0"/>
              <a:t>,</a:t>
            </a:r>
            <a:r>
              <a:rPr lang="tr-TR" dirty="0" smtClean="0"/>
              <a:t> </a:t>
            </a:r>
            <a:r>
              <a:rPr lang="en-US" dirty="0" smtClean="0"/>
              <a:t>Orientation</a:t>
            </a:r>
            <a:r>
              <a:rPr lang="en-US" dirty="0"/>
              <a:t>, transportation facilities throughout the program, informative city tour</a:t>
            </a:r>
            <a:r>
              <a:rPr lang="en-US" dirty="0" smtClean="0"/>
              <a:t>.</a:t>
            </a:r>
            <a:r>
              <a:rPr lang="tr-TR" dirty="0" smtClean="0"/>
              <a:t> </a:t>
            </a:r>
            <a:r>
              <a:rPr lang="en-US" dirty="0" smtClean="0"/>
              <a:t>Presentation </a:t>
            </a:r>
            <a:r>
              <a:rPr lang="en-US" dirty="0"/>
              <a:t>of host institution about their activities.</a:t>
            </a:r>
          </a:p>
          <a:p>
            <a:r>
              <a:rPr lang="en-US" dirty="0"/>
              <a:t>2.DAY presenting </a:t>
            </a:r>
            <a:r>
              <a:rPr lang="en-US" dirty="0" err="1"/>
              <a:t>programme</a:t>
            </a:r>
            <a:r>
              <a:rPr lang="en-US" dirty="0" smtClean="0"/>
              <a:t>,</a:t>
            </a:r>
            <a:r>
              <a:rPr lang="tr-TR" dirty="0" smtClean="0"/>
              <a:t> </a:t>
            </a:r>
            <a:r>
              <a:rPr lang="en-US" dirty="0" smtClean="0"/>
              <a:t>Analysis </a:t>
            </a:r>
            <a:r>
              <a:rPr lang="en-US" dirty="0"/>
              <a:t>of current situation of sexually abused children and sharing of statistical data, seminars to inform the teachers, families and relevant stakeholders on preventing child sexual abuse. </a:t>
            </a:r>
          </a:p>
          <a:p>
            <a:r>
              <a:rPr lang="en-US" dirty="0"/>
              <a:t>3.DAYpresent a best practice of their own, counselors will exchange ideas and they will upgrade their skills in terms of preventing Child Sexual Abuse. diagnose, legal procedure, communication techniques, prevention methodologies etc. </a:t>
            </a:r>
          </a:p>
          <a:p>
            <a:r>
              <a:rPr lang="en-US" dirty="0"/>
              <a:t>4.DAY Special needs children</a:t>
            </a:r>
            <a:r>
              <a:rPr lang="en-US" dirty="0" smtClean="0"/>
              <a:t>,</a:t>
            </a:r>
            <a:r>
              <a:rPr lang="tr-TR" dirty="0" smtClean="0"/>
              <a:t> </a:t>
            </a:r>
            <a:r>
              <a:rPr lang="en-US" dirty="0" smtClean="0"/>
              <a:t>Examination </a:t>
            </a:r>
            <a:r>
              <a:rPr lang="en-US" dirty="0"/>
              <a:t>of the problems encountered in the implementation of school education, training to the local counselors against sexual abuse</a:t>
            </a:r>
            <a:r>
              <a:rPr lang="en-US" dirty="0" smtClean="0"/>
              <a:t>.</a:t>
            </a:r>
            <a:r>
              <a:rPr lang="tr-TR" dirty="0" smtClean="0"/>
              <a:t> </a:t>
            </a:r>
            <a:r>
              <a:rPr lang="en-US" dirty="0" smtClean="0"/>
              <a:t>Meeting </a:t>
            </a:r>
            <a:r>
              <a:rPr lang="en-US" dirty="0"/>
              <a:t>with  local </a:t>
            </a:r>
            <a:r>
              <a:rPr lang="en-US" dirty="0" smtClean="0"/>
              <a:t>authorities'.</a:t>
            </a:r>
            <a:endParaRPr lang="en-US" dirty="0"/>
          </a:p>
          <a:p>
            <a:r>
              <a:rPr lang="en-US" dirty="0"/>
              <a:t>5.DAY works on how decrease in the number of child sexual abuse cases in </a:t>
            </a:r>
            <a:r>
              <a:rPr lang="en-US" dirty="0" smtClean="0"/>
              <a:t>Rhodes, </a:t>
            </a:r>
            <a:r>
              <a:rPr lang="en-US" dirty="0"/>
              <a:t>Antalya and </a:t>
            </a:r>
            <a:r>
              <a:rPr lang="tr-TR" dirty="0" err="1" smtClean="0"/>
              <a:t>Latvia</a:t>
            </a:r>
            <a:r>
              <a:rPr lang="tr-TR" dirty="0" smtClean="0"/>
              <a:t>. </a:t>
            </a:r>
            <a:r>
              <a:rPr lang="en-US" dirty="0" smtClean="0"/>
              <a:t>to </a:t>
            </a:r>
            <a:r>
              <a:rPr lang="en-US" dirty="0"/>
              <a:t>equip the children with self-protection skills and raise parents and school teachers’ awareness on the subject matter</a:t>
            </a:r>
            <a:r>
              <a:rPr lang="en-US" dirty="0" smtClean="0"/>
              <a:t>.</a:t>
            </a:r>
            <a:r>
              <a:rPr lang="tr-TR" dirty="0" smtClean="0"/>
              <a:t> </a:t>
            </a:r>
            <a:r>
              <a:rPr lang="en-US" dirty="0" smtClean="0"/>
              <a:t>Evaluation </a:t>
            </a:r>
            <a:r>
              <a:rPr lang="en-US" dirty="0"/>
              <a:t>of the activities</a:t>
            </a:r>
            <a:r>
              <a:rPr lang="en-US" dirty="0" smtClean="0"/>
              <a:t>.</a:t>
            </a:r>
            <a:r>
              <a:rPr lang="tr-TR" dirty="0" smtClean="0"/>
              <a:t> </a:t>
            </a:r>
            <a:r>
              <a:rPr lang="en-US" dirty="0" smtClean="0"/>
              <a:t>Giving </a:t>
            </a:r>
            <a:r>
              <a:rPr lang="en-US" dirty="0"/>
              <a:t>certificates</a:t>
            </a:r>
            <a:r>
              <a:rPr lang="en-US" dirty="0" smtClean="0"/>
              <a:t>.</a:t>
            </a:r>
            <a:r>
              <a:rPr lang="tr-TR" dirty="0" smtClean="0"/>
              <a:t> </a:t>
            </a:r>
            <a:r>
              <a:rPr lang="en-US" dirty="0" smtClean="0"/>
              <a:t>Welfare </a:t>
            </a:r>
            <a:r>
              <a:rPr lang="en-US" dirty="0"/>
              <a:t>ceremony.</a:t>
            </a:r>
            <a:endParaRPr lang="tr-TR" dirty="0"/>
          </a:p>
        </p:txBody>
      </p:sp>
    </p:spTree>
    <p:extLst>
      <p:ext uri="{BB962C8B-B14F-4D97-AF65-F5344CB8AC3E}">
        <p14:creationId xmlns:p14="http://schemas.microsoft.com/office/powerpoint/2010/main" val="1249539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8545" y="290945"/>
            <a:ext cx="11139055" cy="1562303"/>
          </a:xfrm>
        </p:spPr>
        <p:txBody>
          <a:bodyPr/>
          <a:lstStyle/>
          <a:p>
            <a:pPr algn="ctr"/>
            <a:r>
              <a:rPr lang="en-US" b="1" dirty="0"/>
              <a:t>C2 in </a:t>
            </a:r>
            <a:r>
              <a:rPr lang="tr-TR" b="1" dirty="0" err="1" smtClean="0"/>
              <a:t>Latvia</a:t>
            </a:r>
            <a:r>
              <a:rPr lang="en-US" b="1" dirty="0" smtClean="0"/>
              <a:t>:</a:t>
            </a:r>
            <a:r>
              <a:rPr lang="tr-TR" b="1" dirty="0" smtClean="0"/>
              <a:t> </a:t>
            </a:r>
            <a:r>
              <a:rPr lang="en-US" b="1" dirty="0" smtClean="0"/>
              <a:t>5 participants</a:t>
            </a:r>
            <a:r>
              <a:rPr lang="tr-TR" b="1" dirty="0" smtClean="0"/>
              <a:t> </a:t>
            </a:r>
            <a:r>
              <a:rPr lang="tr-TR" b="1" dirty="0" err="1" smtClean="0"/>
              <a:t>from</a:t>
            </a:r>
            <a:r>
              <a:rPr lang="tr-TR" b="1" dirty="0" smtClean="0"/>
              <a:t> </a:t>
            </a:r>
            <a:r>
              <a:rPr lang="tr-TR" b="1" dirty="0" err="1" smtClean="0"/>
              <a:t>Turkey</a:t>
            </a:r>
            <a:r>
              <a:rPr lang="tr-TR" b="1" dirty="0" smtClean="0"/>
              <a:t> &amp; 5 </a:t>
            </a:r>
            <a:r>
              <a:rPr lang="tr-TR" b="1" dirty="0" err="1" smtClean="0"/>
              <a:t>participants</a:t>
            </a:r>
            <a:r>
              <a:rPr lang="tr-TR" b="1" dirty="0" smtClean="0"/>
              <a:t> </a:t>
            </a:r>
            <a:r>
              <a:rPr lang="tr-TR" b="1" dirty="0" err="1" smtClean="0"/>
              <a:t>from</a:t>
            </a:r>
            <a:r>
              <a:rPr lang="tr-TR" b="1" dirty="0" smtClean="0"/>
              <a:t> </a:t>
            </a:r>
            <a:r>
              <a:rPr lang="tr-TR" b="1" dirty="0" err="1" smtClean="0"/>
              <a:t>Greece</a:t>
            </a:r>
            <a:r>
              <a:rPr lang="en-US" b="1" dirty="0" smtClean="0"/>
              <a:t> </a:t>
            </a:r>
            <a:r>
              <a:rPr lang="tr-TR" b="1" dirty="0" smtClean="0"/>
              <a:t/>
            </a:r>
            <a:br>
              <a:rPr lang="tr-TR" b="1" dirty="0" smtClean="0"/>
            </a:br>
            <a:r>
              <a:rPr lang="en-US" b="1" dirty="0" smtClean="0"/>
              <a:t>in </a:t>
            </a:r>
            <a:r>
              <a:rPr lang="en-US" b="1" dirty="0"/>
              <a:t>total with 5 days</a:t>
            </a:r>
            <a:endParaRPr lang="tr-TR" b="1" dirty="0"/>
          </a:p>
        </p:txBody>
      </p:sp>
      <p:sp>
        <p:nvSpPr>
          <p:cNvPr id="3" name="İçerik Yer Tutucusu 2"/>
          <p:cNvSpPr>
            <a:spLocks noGrp="1"/>
          </p:cNvSpPr>
          <p:nvPr>
            <p:ph idx="1"/>
          </p:nvPr>
        </p:nvSpPr>
        <p:spPr>
          <a:xfrm>
            <a:off x="471055" y="2673927"/>
            <a:ext cx="10806545" cy="3574472"/>
          </a:xfrm>
        </p:spPr>
        <p:txBody>
          <a:bodyPr/>
          <a:lstStyle/>
          <a:p>
            <a:pPr marL="0" indent="0">
              <a:buNone/>
            </a:pPr>
            <a:r>
              <a:rPr lang="en-US" sz="2400" b="1" dirty="0"/>
              <a:t>“The Smart Steps Practice Book</a:t>
            </a:r>
            <a:r>
              <a:rPr lang="en-US" sz="2400" b="1" dirty="0" smtClean="0"/>
              <a:t>”</a:t>
            </a:r>
            <a:endParaRPr lang="tr-TR" sz="2400" b="1" dirty="0" smtClean="0"/>
          </a:p>
          <a:p>
            <a:r>
              <a:rPr lang="en-US" dirty="0" smtClean="0"/>
              <a:t>The </a:t>
            </a:r>
            <a:r>
              <a:rPr lang="en-US" dirty="0"/>
              <a:t>Smart Steps Practice Book will be a reference book fulfilling the current need of counselors for resource with its content. It will include an elaborate definition of child sexual abuse and the examination of different dimensions of the subject matter (diagnose, legal procedure, the methodology of taking preventive precautions etc.). </a:t>
            </a:r>
          </a:p>
          <a:p>
            <a:endParaRPr lang="tr-TR" dirty="0"/>
          </a:p>
        </p:txBody>
      </p:sp>
    </p:spTree>
    <p:extLst>
      <p:ext uri="{BB962C8B-B14F-4D97-AF65-F5344CB8AC3E}">
        <p14:creationId xmlns:p14="http://schemas.microsoft.com/office/powerpoint/2010/main" val="2693382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SMART STEPS PRACTICE BOOK</a:t>
            </a:r>
            <a:endParaRPr lang="tr-TR" b="1" dirty="0"/>
          </a:p>
        </p:txBody>
      </p:sp>
      <p:sp>
        <p:nvSpPr>
          <p:cNvPr id="3" name="İçerik Yer Tutucusu 2"/>
          <p:cNvSpPr>
            <a:spLocks noGrp="1"/>
          </p:cNvSpPr>
          <p:nvPr>
            <p:ph idx="1"/>
          </p:nvPr>
        </p:nvSpPr>
        <p:spPr/>
        <p:txBody>
          <a:bodyPr/>
          <a:lstStyle/>
          <a:p>
            <a:r>
              <a:rPr lang="en-US" dirty="0" smtClean="0"/>
              <a:t>a </a:t>
            </a:r>
            <a:r>
              <a:rPr lang="en-US" dirty="0"/>
              <a:t>reference book fulfilling the current need of counselors for resource with its content. It will include an elaborate definition of child sexual abuse and the examination of different dimensions of the subject matter (diagnose, legal procedure, the methodology of taking preventive precautions etc</a:t>
            </a:r>
            <a:r>
              <a:rPr lang="en-US" dirty="0" smtClean="0"/>
              <a:t>.)</a:t>
            </a:r>
            <a:endParaRPr lang="tr-TR" dirty="0" smtClean="0"/>
          </a:p>
          <a:p>
            <a:r>
              <a:rPr lang="en-US" dirty="0"/>
              <a:t>a detailed context regarding activities that will help the counselors educate the children against child abuse. </a:t>
            </a:r>
            <a:endParaRPr lang="tr-TR" dirty="0" smtClean="0"/>
          </a:p>
          <a:p>
            <a:r>
              <a:rPr lang="en-US" dirty="0"/>
              <a:t>counselors will also be given two well-developed presentations addressing parents and teachers and answering their need for guidance and information on the subject. </a:t>
            </a:r>
            <a:endParaRPr lang="tr-TR" dirty="0"/>
          </a:p>
          <a:p>
            <a:endParaRPr lang="tr-TR" dirty="0"/>
          </a:p>
        </p:txBody>
      </p:sp>
    </p:spTree>
    <p:extLst>
      <p:ext uri="{BB962C8B-B14F-4D97-AF65-F5344CB8AC3E}">
        <p14:creationId xmlns:p14="http://schemas.microsoft.com/office/powerpoint/2010/main" val="544913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a:t>“The Smart Steps Practice Book” </a:t>
            </a:r>
            <a:r>
              <a:rPr lang="tr-TR" b="1" dirty="0" smtClean="0"/>
              <a:t/>
            </a:r>
            <a:br>
              <a:rPr lang="tr-TR" b="1" dirty="0" smtClean="0"/>
            </a:br>
            <a:r>
              <a:rPr lang="en-US" b="1" dirty="0" smtClean="0"/>
              <a:t> </a:t>
            </a:r>
            <a:r>
              <a:rPr lang="en-US" b="1" dirty="0"/>
              <a:t>in </a:t>
            </a:r>
            <a:r>
              <a:rPr lang="tr-TR" b="1" dirty="0" err="1" smtClean="0"/>
              <a:t>Latvia</a:t>
            </a:r>
            <a:r>
              <a:rPr lang="en-US" dirty="0"/>
              <a:t/>
            </a:r>
            <a:br>
              <a:rPr lang="en-US" dirty="0"/>
            </a:br>
            <a:endParaRPr lang="tr-TR" dirty="0"/>
          </a:p>
        </p:txBody>
      </p:sp>
      <p:sp>
        <p:nvSpPr>
          <p:cNvPr id="3" name="İçerik Yer Tutucusu 2"/>
          <p:cNvSpPr>
            <a:spLocks noGrp="1"/>
          </p:cNvSpPr>
          <p:nvPr>
            <p:ph idx="1"/>
          </p:nvPr>
        </p:nvSpPr>
        <p:spPr>
          <a:xfrm>
            <a:off x="401782" y="1690256"/>
            <a:ext cx="11319163" cy="4197926"/>
          </a:xfrm>
        </p:spPr>
        <p:txBody>
          <a:bodyPr>
            <a:normAutofit lnSpcReduction="10000"/>
          </a:bodyPr>
          <a:lstStyle/>
          <a:p>
            <a:r>
              <a:rPr lang="en-US" dirty="0" smtClean="0"/>
              <a:t>1.DAY </a:t>
            </a:r>
            <a:r>
              <a:rPr lang="en-US" dirty="0"/>
              <a:t>Presentation by the General Assembly of the </a:t>
            </a:r>
            <a:r>
              <a:rPr lang="tr-TR" dirty="0" err="1" smtClean="0"/>
              <a:t>Latvian</a:t>
            </a:r>
            <a:r>
              <a:rPr lang="tr-TR" dirty="0" smtClean="0"/>
              <a:t> </a:t>
            </a:r>
            <a:r>
              <a:rPr lang="en-US" dirty="0" smtClean="0"/>
              <a:t>Education </a:t>
            </a:r>
            <a:r>
              <a:rPr lang="en-US" dirty="0"/>
              <a:t>System and Antalya</a:t>
            </a:r>
            <a:r>
              <a:rPr lang="en-US" dirty="0" smtClean="0"/>
              <a:t>,</a:t>
            </a:r>
            <a:r>
              <a:rPr lang="tr-TR" dirty="0" smtClean="0"/>
              <a:t> </a:t>
            </a:r>
            <a:r>
              <a:rPr lang="en-US" dirty="0" smtClean="0"/>
              <a:t>Orientation</a:t>
            </a:r>
            <a:r>
              <a:rPr lang="en-US" dirty="0"/>
              <a:t>, transportation facilities throughout the program, informative city tour</a:t>
            </a:r>
            <a:r>
              <a:rPr lang="en-US" dirty="0" smtClean="0"/>
              <a:t>.</a:t>
            </a:r>
            <a:r>
              <a:rPr lang="tr-TR" dirty="0" smtClean="0"/>
              <a:t> </a:t>
            </a:r>
            <a:r>
              <a:rPr lang="en-US" dirty="0" smtClean="0"/>
              <a:t>Presentation </a:t>
            </a:r>
            <a:r>
              <a:rPr lang="en-US" dirty="0"/>
              <a:t>of host institution about their activities.</a:t>
            </a:r>
          </a:p>
          <a:p>
            <a:r>
              <a:rPr lang="en-US" dirty="0"/>
              <a:t>2.DAY Data collection</a:t>
            </a:r>
            <a:r>
              <a:rPr lang="en-US" dirty="0" smtClean="0"/>
              <a:t>.</a:t>
            </a:r>
            <a:r>
              <a:rPr lang="tr-TR" dirty="0" smtClean="0"/>
              <a:t> </a:t>
            </a:r>
            <a:r>
              <a:rPr lang="tr-TR" dirty="0"/>
              <a:t>T</a:t>
            </a:r>
            <a:r>
              <a:rPr lang="en-US" dirty="0" smtClean="0"/>
              <a:t>he </a:t>
            </a:r>
            <a:r>
              <a:rPr lang="en-US" dirty="0"/>
              <a:t>involvement of target group /beneficiaries and the production of material  of “The Smart Steps Practice Book”</a:t>
            </a:r>
          </a:p>
          <a:p>
            <a:r>
              <a:rPr lang="en-US" dirty="0"/>
              <a:t>3.DAYCollecting data and meetings with teachers and   local </a:t>
            </a:r>
            <a:r>
              <a:rPr lang="en-US" dirty="0" smtClean="0"/>
              <a:t>authorities </a:t>
            </a:r>
            <a:r>
              <a:rPr lang="en-US" dirty="0"/>
              <a:t>for the “The Smart Steps Practice Book”.  </a:t>
            </a:r>
          </a:p>
          <a:p>
            <a:r>
              <a:rPr lang="en-US" dirty="0"/>
              <a:t>4.DAY using surveys, questionnaires, interviews, observations, group discussions, reports, field books and blogs for “The Smart Steps Practice Book” .</a:t>
            </a:r>
          </a:p>
          <a:p>
            <a:r>
              <a:rPr lang="en-US" dirty="0"/>
              <a:t>5.DAY all the methods, techniques and approaches about preventing child sexual abuse in the “The Smart Steps Practice Book</a:t>
            </a:r>
            <a:r>
              <a:rPr lang="en-US" dirty="0" smtClean="0"/>
              <a:t>”.</a:t>
            </a:r>
            <a:r>
              <a:rPr lang="tr-TR" dirty="0" smtClean="0"/>
              <a:t> </a:t>
            </a:r>
            <a:r>
              <a:rPr lang="tr-TR" dirty="0"/>
              <a:t>W</a:t>
            </a:r>
            <a:r>
              <a:rPr lang="en-US" dirty="0" smtClean="0"/>
              <a:t>rite </a:t>
            </a:r>
            <a:r>
              <a:rPr lang="en-US" dirty="0"/>
              <a:t>a report of activities</a:t>
            </a:r>
            <a:r>
              <a:rPr lang="en-US" dirty="0" smtClean="0"/>
              <a:t>.</a:t>
            </a:r>
            <a:r>
              <a:rPr lang="tr-TR" dirty="0" smtClean="0"/>
              <a:t> </a:t>
            </a:r>
            <a:r>
              <a:rPr lang="en-US" dirty="0" smtClean="0"/>
              <a:t>Evaluation </a:t>
            </a:r>
            <a:r>
              <a:rPr lang="en-US" dirty="0"/>
              <a:t>of the </a:t>
            </a:r>
            <a:r>
              <a:rPr lang="en-US" dirty="0" smtClean="0"/>
              <a:t>activities</a:t>
            </a:r>
            <a:r>
              <a:rPr lang="tr-TR" dirty="0" smtClean="0"/>
              <a:t> </a:t>
            </a:r>
            <a:r>
              <a:rPr lang="en-US" dirty="0" smtClean="0"/>
              <a:t>Giving </a:t>
            </a:r>
            <a:r>
              <a:rPr lang="en-US" dirty="0" err="1"/>
              <a:t>certificates.Welfare</a:t>
            </a:r>
            <a:r>
              <a:rPr lang="en-US" dirty="0"/>
              <a:t> ceremony.</a:t>
            </a:r>
          </a:p>
          <a:p>
            <a:endParaRPr lang="tr-TR" dirty="0"/>
          </a:p>
        </p:txBody>
      </p:sp>
    </p:spTree>
    <p:extLst>
      <p:ext uri="{BB962C8B-B14F-4D97-AF65-F5344CB8AC3E}">
        <p14:creationId xmlns:p14="http://schemas.microsoft.com/office/powerpoint/2010/main" val="1026594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10797744" cy="1400530"/>
          </a:xfrm>
        </p:spPr>
        <p:txBody>
          <a:bodyPr/>
          <a:lstStyle/>
          <a:p>
            <a:pPr algn="ctr"/>
            <a:r>
              <a:rPr lang="en-US" b="1" dirty="0"/>
              <a:t>C3 in </a:t>
            </a:r>
            <a:r>
              <a:rPr lang="en-US" b="1" dirty="0" smtClean="0"/>
              <a:t>GREECE:</a:t>
            </a:r>
            <a:r>
              <a:rPr lang="tr-TR" b="1" dirty="0" smtClean="0"/>
              <a:t> </a:t>
            </a:r>
            <a:r>
              <a:rPr lang="en-US" b="1" dirty="0" smtClean="0"/>
              <a:t>5 </a:t>
            </a:r>
            <a:r>
              <a:rPr lang="en-US" b="1" dirty="0"/>
              <a:t>participants </a:t>
            </a:r>
            <a:r>
              <a:rPr lang="tr-TR" b="1" dirty="0" err="1" smtClean="0"/>
              <a:t>from</a:t>
            </a:r>
            <a:r>
              <a:rPr lang="tr-TR" b="1" dirty="0" smtClean="0"/>
              <a:t> </a:t>
            </a:r>
            <a:r>
              <a:rPr lang="tr-TR" b="1" dirty="0" err="1" smtClean="0"/>
              <a:t>Turkey</a:t>
            </a:r>
            <a:r>
              <a:rPr lang="tr-TR" b="1" dirty="0" smtClean="0"/>
              <a:t> &amp; 5 </a:t>
            </a:r>
            <a:r>
              <a:rPr lang="tr-TR" b="1" dirty="0" err="1" smtClean="0"/>
              <a:t>participants</a:t>
            </a:r>
            <a:r>
              <a:rPr lang="tr-TR" b="1" dirty="0" smtClean="0"/>
              <a:t> </a:t>
            </a:r>
            <a:r>
              <a:rPr lang="tr-TR" b="1" dirty="0" err="1" smtClean="0"/>
              <a:t>from</a:t>
            </a:r>
            <a:r>
              <a:rPr lang="tr-TR" b="1" dirty="0" smtClean="0"/>
              <a:t> </a:t>
            </a:r>
            <a:r>
              <a:rPr lang="tr-TR" b="1" dirty="0" err="1" smtClean="0"/>
              <a:t>Latvia</a:t>
            </a:r>
            <a:r>
              <a:rPr lang="tr-TR" b="1" dirty="0" smtClean="0"/>
              <a:t/>
            </a:r>
            <a:br>
              <a:rPr lang="tr-TR" b="1" dirty="0" smtClean="0"/>
            </a:br>
            <a:r>
              <a:rPr lang="en-US" b="1" dirty="0" smtClean="0"/>
              <a:t>in </a:t>
            </a:r>
            <a:r>
              <a:rPr lang="en-US" b="1" dirty="0"/>
              <a:t>total with 5 days</a:t>
            </a:r>
            <a:endParaRPr lang="tr-TR" b="1" dirty="0"/>
          </a:p>
        </p:txBody>
      </p:sp>
      <p:sp>
        <p:nvSpPr>
          <p:cNvPr id="3" name="İçerik Yer Tutucusu 2"/>
          <p:cNvSpPr>
            <a:spLocks noGrp="1"/>
          </p:cNvSpPr>
          <p:nvPr>
            <p:ph idx="1"/>
          </p:nvPr>
        </p:nvSpPr>
        <p:spPr>
          <a:xfrm>
            <a:off x="646111" y="2479964"/>
            <a:ext cx="10271270" cy="3726871"/>
          </a:xfrm>
        </p:spPr>
        <p:txBody>
          <a:bodyPr/>
          <a:lstStyle/>
          <a:p>
            <a:pPr marL="0" indent="0">
              <a:buNone/>
            </a:pPr>
            <a:r>
              <a:rPr lang="tr-TR" sz="2400" b="1" dirty="0" smtClean="0"/>
              <a:t>«Smart </a:t>
            </a:r>
            <a:r>
              <a:rPr lang="tr-TR" sz="2400" b="1" dirty="0" err="1"/>
              <a:t>Steps</a:t>
            </a:r>
            <a:r>
              <a:rPr lang="tr-TR" sz="2400" b="1" dirty="0"/>
              <a:t>  </a:t>
            </a:r>
            <a:r>
              <a:rPr lang="tr-TR" sz="2400" b="1" dirty="0" err="1" smtClean="0"/>
              <a:t>Module</a:t>
            </a:r>
            <a:r>
              <a:rPr lang="tr-TR" sz="2400" b="1" dirty="0" smtClean="0"/>
              <a:t>»</a:t>
            </a:r>
            <a:endParaRPr lang="tr-TR" sz="2400" b="1" dirty="0"/>
          </a:p>
          <a:p>
            <a:r>
              <a:rPr lang="en-US" dirty="0" smtClean="0"/>
              <a:t>The  </a:t>
            </a:r>
            <a:r>
              <a:rPr lang="en-US" dirty="0"/>
              <a:t>module will be developed with cooperation among partners from various expertise areas. Through this training program, the participants will get acquainted with many aspects of child sexual abuse such as diagnose, legal procedure, communication techniques, prevention methodologies etc. and be qualified implementers of in-class activities which is also a component of the module. module will equip the counselors with up-to-date knowledge and a modern approach on giving children a preventive guidance against child sexual abuse.</a:t>
            </a:r>
            <a:endParaRPr lang="tr-TR" dirty="0"/>
          </a:p>
        </p:txBody>
      </p:sp>
    </p:spTree>
    <p:extLst>
      <p:ext uri="{BB962C8B-B14F-4D97-AF65-F5344CB8AC3E}">
        <p14:creationId xmlns:p14="http://schemas.microsoft.com/office/powerpoint/2010/main" val="1822427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a:t>“Smart Steps  Module</a:t>
            </a:r>
            <a:r>
              <a:rPr lang="en-US" b="1" dirty="0" smtClean="0"/>
              <a:t>”</a:t>
            </a:r>
            <a:r>
              <a:rPr lang="tr-TR" b="1" dirty="0" smtClean="0"/>
              <a:t/>
            </a:r>
            <a:br>
              <a:rPr lang="tr-TR" b="1" dirty="0" smtClean="0"/>
            </a:br>
            <a:r>
              <a:rPr lang="en-US" b="1" dirty="0" smtClean="0"/>
              <a:t> </a:t>
            </a:r>
            <a:r>
              <a:rPr lang="en-US" b="1" dirty="0"/>
              <a:t>in GREECE</a:t>
            </a:r>
            <a:endParaRPr lang="tr-TR" b="1" dirty="0"/>
          </a:p>
        </p:txBody>
      </p:sp>
      <p:sp>
        <p:nvSpPr>
          <p:cNvPr id="3" name="İçerik Yer Tutucusu 2"/>
          <p:cNvSpPr>
            <a:spLocks noGrp="1"/>
          </p:cNvSpPr>
          <p:nvPr>
            <p:ph idx="1"/>
          </p:nvPr>
        </p:nvSpPr>
        <p:spPr>
          <a:xfrm>
            <a:off x="646111" y="1631576"/>
            <a:ext cx="10728470" cy="4395151"/>
          </a:xfrm>
        </p:spPr>
        <p:txBody>
          <a:bodyPr>
            <a:normAutofit/>
          </a:bodyPr>
          <a:lstStyle/>
          <a:p>
            <a:r>
              <a:rPr lang="en-US" dirty="0"/>
              <a:t>1.DAY Presentation by the General Assembly of the Greek Education System and </a:t>
            </a:r>
            <a:r>
              <a:rPr lang="en-US" dirty="0" err="1"/>
              <a:t>Antalya,Orientation</a:t>
            </a:r>
            <a:r>
              <a:rPr lang="en-US" dirty="0"/>
              <a:t>, transportation facilities throughout the program, informative city </a:t>
            </a:r>
            <a:r>
              <a:rPr lang="en-US" dirty="0" err="1"/>
              <a:t>tour.Presentation</a:t>
            </a:r>
            <a:r>
              <a:rPr lang="en-US" dirty="0"/>
              <a:t> of host institution about their activities.</a:t>
            </a:r>
          </a:p>
          <a:p>
            <a:r>
              <a:rPr lang="en-US" dirty="0"/>
              <a:t>2.DAY Data collection. Identifying best practices on Child Sexual </a:t>
            </a:r>
            <a:r>
              <a:rPr lang="en-US" dirty="0" err="1"/>
              <a:t>Abuse.Group</a:t>
            </a:r>
            <a:r>
              <a:rPr lang="en-US" dirty="0"/>
              <a:t> discussions, media contacts, authorities/local communities meetings  for “Smart Steps  Module”</a:t>
            </a:r>
          </a:p>
          <a:p>
            <a:r>
              <a:rPr lang="en-US" dirty="0"/>
              <a:t>3.DAY  Define data documentation requirements and methodologies of counselors’ </a:t>
            </a:r>
            <a:r>
              <a:rPr lang="en-US" dirty="0" err="1"/>
              <a:t>involvement.Questionnaires</a:t>
            </a:r>
            <a:r>
              <a:rPr lang="en-US" dirty="0"/>
              <a:t> for the counselors, teachers, parents and students will be prepared and analyzed.  </a:t>
            </a:r>
          </a:p>
          <a:p>
            <a:r>
              <a:rPr lang="en-US" dirty="0"/>
              <a:t>4.DAY Evaluation of the project brings an element of flexibility to make necessary changes on the  module and project implementation</a:t>
            </a:r>
          </a:p>
          <a:p>
            <a:r>
              <a:rPr lang="en-US" dirty="0"/>
              <a:t> 5.DAYEvaluation of the activities Giving certificates.</a:t>
            </a:r>
          </a:p>
          <a:p>
            <a:endParaRPr lang="tr-TR" dirty="0"/>
          </a:p>
        </p:txBody>
      </p:sp>
    </p:spTree>
    <p:extLst>
      <p:ext uri="{BB962C8B-B14F-4D97-AF65-F5344CB8AC3E}">
        <p14:creationId xmlns:p14="http://schemas.microsoft.com/office/powerpoint/2010/main" val="1597938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SMART STEEPS FOR PREVENTING CHILD SEXUAL ABUSE</a:t>
            </a:r>
            <a:endParaRPr lang="tr-TR" b="1" dirty="0"/>
          </a:p>
        </p:txBody>
      </p:sp>
      <p:sp>
        <p:nvSpPr>
          <p:cNvPr id="3" name="İçerik Yer Tutucusu 2"/>
          <p:cNvSpPr>
            <a:spLocks noGrp="1"/>
          </p:cNvSpPr>
          <p:nvPr>
            <p:ph idx="1"/>
          </p:nvPr>
        </p:nvSpPr>
        <p:spPr/>
        <p:txBody>
          <a:bodyPr/>
          <a:lstStyle/>
          <a:p>
            <a:r>
              <a:rPr lang="tr-TR" dirty="0" smtClean="0"/>
              <a:t>«</a:t>
            </a:r>
            <a:r>
              <a:rPr lang="en-US" dirty="0" smtClean="0"/>
              <a:t>training  </a:t>
            </a:r>
            <a:r>
              <a:rPr lang="en-US" dirty="0"/>
              <a:t>program for </a:t>
            </a:r>
            <a:r>
              <a:rPr lang="en-US" dirty="0" smtClean="0"/>
              <a:t>counselors</a:t>
            </a:r>
            <a:r>
              <a:rPr lang="tr-TR" dirty="0" smtClean="0"/>
              <a:t>»</a:t>
            </a:r>
            <a:r>
              <a:rPr lang="en-US" dirty="0" smtClean="0"/>
              <a:t> </a:t>
            </a:r>
            <a:r>
              <a:rPr lang="en-US" dirty="0"/>
              <a:t>on preventing child sexual abuse in Greece</a:t>
            </a:r>
            <a:r>
              <a:rPr lang="en-US" dirty="0" smtClean="0"/>
              <a:t>,</a:t>
            </a:r>
            <a:r>
              <a:rPr lang="tr-TR" dirty="0" smtClean="0"/>
              <a:t> </a:t>
            </a:r>
            <a:r>
              <a:rPr lang="en-US" dirty="0" smtClean="0"/>
              <a:t>Turkey </a:t>
            </a:r>
            <a:r>
              <a:rPr lang="en-US" dirty="0"/>
              <a:t>and </a:t>
            </a:r>
            <a:r>
              <a:rPr lang="en-US" dirty="0" smtClean="0"/>
              <a:t>Latvia</a:t>
            </a:r>
          </a:p>
          <a:p>
            <a:r>
              <a:rPr lang="en-US" dirty="0" smtClean="0"/>
              <a:t>“</a:t>
            </a:r>
            <a:r>
              <a:rPr lang="en-US" dirty="0"/>
              <a:t>The Smart Steps Practice Book” will be developed</a:t>
            </a:r>
            <a:r>
              <a:rPr lang="en-US" dirty="0" smtClean="0"/>
              <a:t>.</a:t>
            </a:r>
            <a:endParaRPr lang="tr-TR" dirty="0" smtClean="0"/>
          </a:p>
          <a:p>
            <a:r>
              <a:rPr lang="en-US" dirty="0"/>
              <a:t> </a:t>
            </a:r>
            <a:r>
              <a:rPr lang="tr-TR" dirty="0"/>
              <a:t>«</a:t>
            </a:r>
            <a:r>
              <a:rPr lang="en-US" dirty="0"/>
              <a:t>The Smart Steps </a:t>
            </a:r>
            <a:r>
              <a:rPr lang="tr-TR" dirty="0"/>
              <a:t>M</a:t>
            </a:r>
            <a:r>
              <a:rPr lang="en-US" dirty="0" err="1"/>
              <a:t>odule</a:t>
            </a:r>
            <a:r>
              <a:rPr lang="tr-TR" dirty="0"/>
              <a:t>»</a:t>
            </a:r>
            <a:r>
              <a:rPr lang="en-US" dirty="0"/>
              <a:t> which will address counselors and intend to provide the counselors the necessary skills, knowledge and strategies to help preventing child abuse will be developed. </a:t>
            </a:r>
            <a:endParaRPr lang="tr-TR" dirty="0" smtClean="0"/>
          </a:p>
          <a:p>
            <a:r>
              <a:rPr lang="en-US" dirty="0" smtClean="0"/>
              <a:t>Children</a:t>
            </a:r>
            <a:r>
              <a:rPr lang="tr-TR" dirty="0" smtClean="0"/>
              <a:t> </a:t>
            </a:r>
            <a:r>
              <a:rPr lang="en-US" dirty="0" smtClean="0"/>
              <a:t>will</a:t>
            </a:r>
            <a:r>
              <a:rPr lang="tr-TR" dirty="0" smtClean="0"/>
              <a:t> </a:t>
            </a:r>
            <a:r>
              <a:rPr lang="en-US" dirty="0" smtClean="0"/>
              <a:t>develop </a:t>
            </a:r>
            <a:r>
              <a:rPr lang="en-US" dirty="0"/>
              <a:t>the skills to protect themselves by teaching how to do it. </a:t>
            </a:r>
            <a:endParaRPr lang="tr-TR" dirty="0" smtClean="0"/>
          </a:p>
          <a:p>
            <a:r>
              <a:rPr lang="en-US" dirty="0" smtClean="0"/>
              <a:t>Parents</a:t>
            </a:r>
            <a:r>
              <a:rPr lang="tr-TR" dirty="0" smtClean="0"/>
              <a:t> </a:t>
            </a:r>
            <a:r>
              <a:rPr lang="en-US" dirty="0" smtClean="0"/>
              <a:t>will</a:t>
            </a:r>
            <a:r>
              <a:rPr lang="tr-TR" dirty="0" smtClean="0"/>
              <a:t> be </a:t>
            </a:r>
            <a:r>
              <a:rPr lang="en-US" dirty="0" smtClean="0"/>
              <a:t>equip</a:t>
            </a:r>
            <a:r>
              <a:rPr lang="tr-TR" dirty="0" smtClean="0"/>
              <a:t>p</a:t>
            </a:r>
            <a:r>
              <a:rPr lang="en-US" dirty="0" err="1" smtClean="0"/>
              <a:t>ed</a:t>
            </a:r>
            <a:r>
              <a:rPr lang="tr-TR" dirty="0" smtClean="0"/>
              <a:t> </a:t>
            </a:r>
            <a:r>
              <a:rPr lang="en-US" dirty="0" smtClean="0"/>
              <a:t>with</a:t>
            </a:r>
            <a:r>
              <a:rPr lang="tr-TR" dirty="0" smtClean="0"/>
              <a:t> </a:t>
            </a:r>
            <a:r>
              <a:rPr lang="tr-TR" dirty="0" err="1" smtClean="0"/>
              <a:t>the</a:t>
            </a:r>
            <a:r>
              <a:rPr lang="tr-TR" dirty="0" smtClean="0"/>
              <a:t> </a:t>
            </a:r>
            <a:r>
              <a:rPr lang="en-US" dirty="0" smtClean="0"/>
              <a:t>new </a:t>
            </a:r>
            <a:r>
              <a:rPr lang="en-US" dirty="0"/>
              <a:t>methods of domestic communication and qualified knowledge.</a:t>
            </a:r>
            <a:endParaRPr lang="tr-TR" dirty="0"/>
          </a:p>
        </p:txBody>
      </p:sp>
    </p:spTree>
    <p:extLst>
      <p:ext uri="{BB962C8B-B14F-4D97-AF65-F5344CB8AC3E}">
        <p14:creationId xmlns:p14="http://schemas.microsoft.com/office/powerpoint/2010/main" val="4003056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Project Management</a:t>
            </a:r>
            <a:endParaRPr lang="tr-TR" dirty="0"/>
          </a:p>
        </p:txBody>
      </p:sp>
      <p:sp>
        <p:nvSpPr>
          <p:cNvPr id="3" name="İçerik Yer Tutucusu 2"/>
          <p:cNvSpPr>
            <a:spLocks noGrp="1"/>
          </p:cNvSpPr>
          <p:nvPr>
            <p:ph idx="1"/>
          </p:nvPr>
        </p:nvSpPr>
        <p:spPr>
          <a:xfrm>
            <a:off x="1103312" y="1233056"/>
            <a:ext cx="10105015" cy="5015344"/>
          </a:xfrm>
        </p:spPr>
        <p:txBody>
          <a:bodyPr>
            <a:normAutofit fontScale="92500" lnSpcReduction="20000"/>
          </a:bodyPr>
          <a:lstStyle/>
          <a:p>
            <a:r>
              <a:rPr lang="en-US" dirty="0" smtClean="0"/>
              <a:t>NEWSLETTER</a:t>
            </a:r>
            <a:endParaRPr lang="en-US" dirty="0"/>
          </a:p>
          <a:p>
            <a:r>
              <a:rPr lang="en-US" dirty="0" smtClean="0"/>
              <a:t>QUESTIONNAIRES  </a:t>
            </a:r>
            <a:endParaRPr lang="tr-TR" dirty="0" smtClean="0"/>
          </a:p>
          <a:p>
            <a:r>
              <a:rPr lang="en-US" dirty="0" smtClean="0"/>
              <a:t>PROJECT WEBSITE</a:t>
            </a:r>
            <a:endParaRPr lang="en-US" dirty="0"/>
          </a:p>
          <a:p>
            <a:r>
              <a:rPr lang="en-US" dirty="0" smtClean="0"/>
              <a:t>TRAINING </a:t>
            </a:r>
            <a:r>
              <a:rPr lang="en-US" dirty="0"/>
              <a:t>COURSE (Training of </a:t>
            </a:r>
            <a:r>
              <a:rPr lang="en-US" dirty="0" smtClean="0"/>
              <a:t>Counselors</a:t>
            </a:r>
            <a:r>
              <a:rPr lang="tr-TR" dirty="0" smtClean="0"/>
              <a:t>)</a:t>
            </a:r>
          </a:p>
          <a:p>
            <a:r>
              <a:rPr lang="en-US" dirty="0" smtClean="0"/>
              <a:t>LOCAL </a:t>
            </a:r>
            <a:r>
              <a:rPr lang="en-US" dirty="0"/>
              <a:t>TRAINING of COUNSELORS (Local </a:t>
            </a:r>
            <a:r>
              <a:rPr lang="en-US" dirty="0" err="1"/>
              <a:t>ToC</a:t>
            </a:r>
            <a:r>
              <a:rPr lang="en-US" dirty="0"/>
              <a:t>): The counselors who attend the Training of Trainers program in Turkey will hold a Local Training Program in their own city and country.  100 Counselors will be trained in this local </a:t>
            </a:r>
            <a:r>
              <a:rPr lang="en-US" dirty="0" err="1"/>
              <a:t>ToC</a:t>
            </a:r>
            <a:r>
              <a:rPr lang="en-US" dirty="0"/>
              <a:t>.  This program will last for 5 days. Then all those counselors who get training program both locally and transnationally (totally 100 people) will give seminars to teachers, parents and students about skills and techniques on preventing child sexual abuse.</a:t>
            </a:r>
          </a:p>
          <a:p>
            <a:r>
              <a:rPr lang="en-US" dirty="0" smtClean="0"/>
              <a:t>“</a:t>
            </a:r>
            <a:r>
              <a:rPr lang="en-US" dirty="0"/>
              <a:t>THE SMART STEPS PRACTICE BOOK” </a:t>
            </a:r>
            <a:endParaRPr lang="tr-TR" dirty="0" smtClean="0"/>
          </a:p>
          <a:p>
            <a:r>
              <a:rPr lang="en-US" dirty="0" smtClean="0"/>
              <a:t>'</a:t>
            </a:r>
            <a:r>
              <a:rPr lang="en-US" dirty="0"/>
              <a:t>'SMART STEPS MODULE</a:t>
            </a:r>
            <a:r>
              <a:rPr lang="en-US" dirty="0" smtClean="0"/>
              <a:t>'‘</a:t>
            </a:r>
            <a:endParaRPr lang="tr-TR" dirty="0" smtClean="0"/>
          </a:p>
          <a:p>
            <a:r>
              <a:rPr lang="en-US" dirty="0" smtClean="0"/>
              <a:t>LOCAL </a:t>
            </a:r>
            <a:r>
              <a:rPr lang="en-US" dirty="0"/>
              <a:t>SEMINAR FOR TEACHERS, STUDENTS AND THE PARENTS: In order to disseminate the results of the project to much more beneficiaries, seminars will be organized at schools. </a:t>
            </a:r>
          </a:p>
          <a:p>
            <a:endParaRPr lang="en-US" dirty="0"/>
          </a:p>
        </p:txBody>
      </p:sp>
    </p:spTree>
    <p:extLst>
      <p:ext uri="{BB962C8B-B14F-4D97-AF65-F5344CB8AC3E}">
        <p14:creationId xmlns:p14="http://schemas.microsoft.com/office/powerpoint/2010/main" val="3748410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RESPONSIBILITIES</a:t>
            </a:r>
            <a:endParaRPr lang="tr-TR" b="1" dirty="0"/>
          </a:p>
        </p:txBody>
      </p:sp>
      <p:sp>
        <p:nvSpPr>
          <p:cNvPr id="3" name="İçerik Yer Tutucusu 2"/>
          <p:cNvSpPr>
            <a:spLocks noGrp="1"/>
          </p:cNvSpPr>
          <p:nvPr>
            <p:ph idx="1"/>
          </p:nvPr>
        </p:nvSpPr>
        <p:spPr>
          <a:xfrm>
            <a:off x="1103312" y="1596788"/>
            <a:ext cx="8946541" cy="4651611"/>
          </a:xfrm>
        </p:spPr>
        <p:txBody>
          <a:bodyPr/>
          <a:lstStyle/>
          <a:p>
            <a:pPr marL="0" indent="0">
              <a:buNone/>
            </a:pPr>
            <a:r>
              <a:rPr lang="en-US" dirty="0"/>
              <a:t>All partners have to: </a:t>
            </a:r>
          </a:p>
          <a:p>
            <a:r>
              <a:rPr lang="en-US" dirty="0" smtClean="0"/>
              <a:t>take </a:t>
            </a:r>
            <a:r>
              <a:rPr lang="en-US" dirty="0"/>
              <a:t>part in the logo design</a:t>
            </a:r>
          </a:p>
          <a:p>
            <a:r>
              <a:rPr lang="en-US" dirty="0" smtClean="0"/>
              <a:t>inform </a:t>
            </a:r>
            <a:r>
              <a:rPr lang="en-US" dirty="0"/>
              <a:t>the local/regional/national institutions and the media</a:t>
            </a:r>
          </a:p>
          <a:p>
            <a:r>
              <a:rPr lang="en-US" dirty="0" smtClean="0"/>
              <a:t>organize </a:t>
            </a:r>
            <a:r>
              <a:rPr lang="en-US" dirty="0"/>
              <a:t>one partners’ meeting (Except for the local partner)</a:t>
            </a:r>
          </a:p>
          <a:p>
            <a:r>
              <a:rPr lang="en-US" dirty="0" smtClean="0"/>
              <a:t>contribute </a:t>
            </a:r>
            <a:r>
              <a:rPr lang="en-US" dirty="0"/>
              <a:t>to the Smart Step  module and Smart Steps Practice Book</a:t>
            </a:r>
          </a:p>
          <a:p>
            <a:r>
              <a:rPr lang="en-US" dirty="0" smtClean="0"/>
              <a:t>make </a:t>
            </a:r>
            <a:r>
              <a:rPr lang="en-US" dirty="0"/>
              <a:t>a research and a presentation about the good examples of precaution methods of child sexual abuse in their country.</a:t>
            </a:r>
          </a:p>
          <a:p>
            <a:r>
              <a:rPr lang="en-US" dirty="0" smtClean="0"/>
              <a:t>organize </a:t>
            </a:r>
            <a:r>
              <a:rPr lang="en-US" dirty="0"/>
              <a:t>a visit to an institution which are related to the project during the project meetings.</a:t>
            </a:r>
            <a:endParaRPr lang="tr-TR" dirty="0"/>
          </a:p>
        </p:txBody>
      </p:sp>
    </p:spTree>
    <p:extLst>
      <p:ext uri="{BB962C8B-B14F-4D97-AF65-F5344CB8AC3E}">
        <p14:creationId xmlns:p14="http://schemas.microsoft.com/office/powerpoint/2010/main" val="1497737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TURKEY</a:t>
            </a:r>
            <a:endParaRPr lang="tr-TR" b="1" dirty="0"/>
          </a:p>
        </p:txBody>
      </p:sp>
      <p:sp>
        <p:nvSpPr>
          <p:cNvPr id="3" name="İçerik Yer Tutucusu 2"/>
          <p:cNvSpPr>
            <a:spLocks noGrp="1"/>
          </p:cNvSpPr>
          <p:nvPr>
            <p:ph idx="1"/>
          </p:nvPr>
        </p:nvSpPr>
        <p:spPr>
          <a:xfrm>
            <a:off x="1104293" y="1346336"/>
            <a:ext cx="8946541" cy="4195481"/>
          </a:xfrm>
        </p:spPr>
        <p:txBody>
          <a:bodyPr>
            <a:normAutofit fontScale="92500" lnSpcReduction="20000"/>
          </a:bodyPr>
          <a:lstStyle/>
          <a:p>
            <a:r>
              <a:rPr lang="en-US" dirty="0"/>
              <a:t>general planning of the activities</a:t>
            </a:r>
          </a:p>
          <a:p>
            <a:r>
              <a:rPr lang="en-US" dirty="0" smtClean="0"/>
              <a:t>central </a:t>
            </a:r>
            <a:r>
              <a:rPr lang="en-US" dirty="0"/>
              <a:t>organization of the surveys, comparison of the data, suggestions for solving problems or optimizing the activities in order to achieve the common aims</a:t>
            </a:r>
          </a:p>
          <a:p>
            <a:r>
              <a:rPr lang="en-US" dirty="0" smtClean="0"/>
              <a:t>being </a:t>
            </a:r>
            <a:r>
              <a:rPr lang="en-US" dirty="0"/>
              <a:t>in charge of the final documentation (elaborating structures for the contributions, fixing the deadlines)</a:t>
            </a:r>
          </a:p>
          <a:p>
            <a:r>
              <a:rPr lang="en-US" dirty="0" smtClean="0"/>
              <a:t>creating </a:t>
            </a:r>
            <a:r>
              <a:rPr lang="en-US" dirty="0"/>
              <a:t>a project activity calendar </a:t>
            </a:r>
          </a:p>
          <a:p>
            <a:r>
              <a:rPr lang="en-US" dirty="0" smtClean="0"/>
              <a:t>coordinating </a:t>
            </a:r>
            <a:r>
              <a:rPr lang="en-US" dirty="0"/>
              <a:t>communication between partners</a:t>
            </a:r>
            <a:r>
              <a:rPr lang="en-US" dirty="0" smtClean="0"/>
              <a:t>.</a:t>
            </a:r>
            <a:endParaRPr lang="tr-TR" dirty="0" smtClean="0"/>
          </a:p>
          <a:p>
            <a:r>
              <a:rPr lang="en-US" dirty="0"/>
              <a:t>design the "Smart Steps Practice Book" </a:t>
            </a:r>
            <a:endParaRPr lang="tr-TR" dirty="0" smtClean="0"/>
          </a:p>
          <a:p>
            <a:r>
              <a:rPr lang="en-US" dirty="0"/>
              <a:t>Design the "Smart Steps  Module"</a:t>
            </a:r>
          </a:p>
          <a:p>
            <a:r>
              <a:rPr lang="en-US" dirty="0" smtClean="0"/>
              <a:t>publishing </a:t>
            </a:r>
            <a:r>
              <a:rPr lang="en-US" dirty="0"/>
              <a:t>all the written </a:t>
            </a:r>
            <a:r>
              <a:rPr lang="en-US" dirty="0" smtClean="0"/>
              <a:t>materials</a:t>
            </a:r>
            <a:endParaRPr lang="tr-TR" dirty="0" smtClean="0"/>
          </a:p>
          <a:p>
            <a:r>
              <a:rPr lang="en-US" dirty="0" smtClean="0"/>
              <a:t>Disseminating</a:t>
            </a:r>
            <a:r>
              <a:rPr lang="tr-TR" dirty="0" smtClean="0"/>
              <a:t> </a:t>
            </a:r>
            <a:r>
              <a:rPr lang="tr-TR" dirty="0" err="1" smtClean="0"/>
              <a:t>the</a:t>
            </a:r>
            <a:r>
              <a:rPr lang="tr-TR" dirty="0" smtClean="0"/>
              <a:t> </a:t>
            </a:r>
            <a:r>
              <a:rPr lang="tr-TR" dirty="0" err="1" smtClean="0"/>
              <a:t>project</a:t>
            </a:r>
            <a:endParaRPr lang="tr-TR" dirty="0"/>
          </a:p>
        </p:txBody>
      </p:sp>
    </p:spTree>
    <p:extLst>
      <p:ext uri="{BB962C8B-B14F-4D97-AF65-F5344CB8AC3E}">
        <p14:creationId xmlns:p14="http://schemas.microsoft.com/office/powerpoint/2010/main" val="2700871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6111" y="452718"/>
            <a:ext cx="9404723" cy="891173"/>
          </a:xfrm>
        </p:spPr>
        <p:txBody>
          <a:bodyPr/>
          <a:lstStyle/>
          <a:p>
            <a:pPr algn="ctr"/>
            <a:r>
              <a:rPr lang="tr-TR" b="1" dirty="0" smtClean="0"/>
              <a:t>LATVIA</a:t>
            </a:r>
            <a:endParaRPr lang="tr-TR" b="1" dirty="0"/>
          </a:p>
        </p:txBody>
      </p:sp>
      <p:sp>
        <p:nvSpPr>
          <p:cNvPr id="3" name="İçerik Yer Tutucusu 2"/>
          <p:cNvSpPr>
            <a:spLocks noGrp="1"/>
          </p:cNvSpPr>
          <p:nvPr>
            <p:ph idx="1"/>
          </p:nvPr>
        </p:nvSpPr>
        <p:spPr>
          <a:xfrm>
            <a:off x="978622" y="1595718"/>
            <a:ext cx="8946541" cy="4195481"/>
          </a:xfrm>
        </p:spPr>
        <p:txBody>
          <a:bodyPr>
            <a:normAutofit/>
          </a:bodyPr>
          <a:lstStyle/>
          <a:p>
            <a:r>
              <a:rPr lang="en-US" dirty="0"/>
              <a:t>to supply  eligible and easily accessible website for the project. (compounding of data, updating of the results, uploading of photos, videos, documentations, reflecting of the present stage of the project</a:t>
            </a:r>
            <a:r>
              <a:rPr lang="en-US" dirty="0" smtClean="0"/>
              <a:t>)</a:t>
            </a:r>
            <a:endParaRPr lang="tr-TR" dirty="0" smtClean="0"/>
          </a:p>
          <a:p>
            <a:r>
              <a:rPr lang="en-US" dirty="0" smtClean="0"/>
              <a:t>provide </a:t>
            </a:r>
            <a:r>
              <a:rPr lang="en-US" dirty="0"/>
              <a:t>surveys and questionnaires, evaluate and share the results with the partners. </a:t>
            </a:r>
          </a:p>
          <a:p>
            <a:r>
              <a:rPr lang="en-US" dirty="0" smtClean="0"/>
              <a:t>give </a:t>
            </a:r>
            <a:r>
              <a:rPr lang="en-US" dirty="0"/>
              <a:t>academic information about child development and will supply expert help. </a:t>
            </a:r>
          </a:p>
          <a:p>
            <a:r>
              <a:rPr lang="en-US" dirty="0" smtClean="0"/>
              <a:t>prepare </a:t>
            </a:r>
            <a:r>
              <a:rPr lang="en-US" dirty="0"/>
              <a:t>scales to evaluate the competence of the project.</a:t>
            </a:r>
            <a:endParaRPr lang="tr-TR" dirty="0"/>
          </a:p>
        </p:txBody>
      </p:sp>
    </p:spTree>
    <p:extLst>
      <p:ext uri="{BB962C8B-B14F-4D97-AF65-F5344CB8AC3E}">
        <p14:creationId xmlns:p14="http://schemas.microsoft.com/office/powerpoint/2010/main" val="403106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7893" y="535846"/>
            <a:ext cx="9404723" cy="1400530"/>
          </a:xfrm>
        </p:spPr>
        <p:txBody>
          <a:bodyPr/>
          <a:lstStyle/>
          <a:p>
            <a:r>
              <a:rPr lang="en-US" b="1" dirty="0" smtClean="0"/>
              <a:t>Rhodes</a:t>
            </a:r>
            <a:r>
              <a:rPr lang="tr-TR" b="1" dirty="0" smtClean="0"/>
              <a:t> </a:t>
            </a:r>
            <a:r>
              <a:rPr lang="en-US" b="1" dirty="0" smtClean="0"/>
              <a:t> </a:t>
            </a:r>
            <a:r>
              <a:rPr lang="en-US" b="1" dirty="0"/>
              <a:t>Directory of the Education</a:t>
            </a:r>
            <a:endParaRPr lang="tr-TR" b="1" dirty="0"/>
          </a:p>
        </p:txBody>
      </p:sp>
      <p:sp>
        <p:nvSpPr>
          <p:cNvPr id="3" name="İçerik Yer Tutucusu 2"/>
          <p:cNvSpPr>
            <a:spLocks noGrp="1"/>
          </p:cNvSpPr>
          <p:nvPr>
            <p:ph idx="1"/>
          </p:nvPr>
        </p:nvSpPr>
        <p:spPr>
          <a:xfrm>
            <a:off x="318656" y="2161308"/>
            <a:ext cx="11568544" cy="4087091"/>
          </a:xfrm>
        </p:spPr>
        <p:txBody>
          <a:bodyPr/>
          <a:lstStyle/>
          <a:p>
            <a:r>
              <a:rPr lang="en-US" dirty="0"/>
              <a:t>prepare the project's training for the counselors from Greece which will last </a:t>
            </a:r>
            <a:r>
              <a:rPr lang="en-US" dirty="0" smtClean="0"/>
              <a:t>5 </a:t>
            </a:r>
            <a:r>
              <a:rPr lang="en-US" dirty="0"/>
              <a:t>days. </a:t>
            </a:r>
          </a:p>
          <a:p>
            <a:r>
              <a:rPr lang="en-US" dirty="0" smtClean="0"/>
              <a:t>"Smart Steps  Module" containing the subjects related to prevention of child sexual abuse in all aspects (child sexual development, realizing and guiding a victim child, legal procedures in child sexual abuse cases etc.)</a:t>
            </a:r>
          </a:p>
          <a:p>
            <a:r>
              <a:rPr lang="en-US" dirty="0" smtClean="0"/>
              <a:t>guide </a:t>
            </a:r>
            <a:r>
              <a:rPr lang="en-US" dirty="0"/>
              <a:t>the counselors about the legal procedure of sexually abused children.</a:t>
            </a:r>
          </a:p>
          <a:p>
            <a:r>
              <a:rPr lang="en-US" dirty="0" smtClean="0"/>
              <a:t>give </a:t>
            </a:r>
            <a:r>
              <a:rPr lang="en-US" dirty="0"/>
              <a:t>support for child’s </a:t>
            </a:r>
            <a:r>
              <a:rPr lang="en-US" dirty="0" smtClean="0"/>
              <a:t>treatment</a:t>
            </a:r>
            <a:endParaRPr lang="tr-TR" dirty="0" smtClean="0"/>
          </a:p>
          <a:p>
            <a:r>
              <a:rPr lang="en-US" dirty="0"/>
              <a:t>to prepare newsletters</a:t>
            </a:r>
          </a:p>
          <a:p>
            <a:pPr marL="0" indent="0">
              <a:buNone/>
            </a:pPr>
            <a:endParaRPr lang="tr-TR" dirty="0"/>
          </a:p>
        </p:txBody>
      </p:sp>
    </p:spTree>
    <p:extLst>
      <p:ext uri="{BB962C8B-B14F-4D97-AF65-F5344CB8AC3E}">
        <p14:creationId xmlns:p14="http://schemas.microsoft.com/office/powerpoint/2010/main" val="651008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a:t>1st Transnational Project Meeting in </a:t>
            </a:r>
            <a:r>
              <a:rPr lang="en-US" b="1" dirty="0" smtClean="0"/>
              <a:t>Greece-</a:t>
            </a:r>
            <a:r>
              <a:rPr lang="en-US" b="1" dirty="0" err="1" smtClean="0"/>
              <a:t>Rhod</a:t>
            </a:r>
            <a:r>
              <a:rPr lang="tr-TR" b="1" dirty="0" smtClean="0"/>
              <a:t>e</a:t>
            </a:r>
            <a:r>
              <a:rPr lang="en-US" b="1" dirty="0" smtClean="0"/>
              <a:t>s</a:t>
            </a:r>
            <a:endParaRPr lang="tr-TR" b="1" dirty="0"/>
          </a:p>
        </p:txBody>
      </p:sp>
      <p:sp>
        <p:nvSpPr>
          <p:cNvPr id="3" name="İçerik Yer Tutucusu 2"/>
          <p:cNvSpPr>
            <a:spLocks noGrp="1"/>
          </p:cNvSpPr>
          <p:nvPr>
            <p:ph idx="1"/>
          </p:nvPr>
        </p:nvSpPr>
        <p:spPr/>
        <p:txBody>
          <a:bodyPr/>
          <a:lstStyle/>
          <a:p>
            <a:pPr marL="0" indent="0">
              <a:buNone/>
            </a:pPr>
            <a:r>
              <a:rPr lang="tr-TR" dirty="0" smtClean="0"/>
              <a:t> </a:t>
            </a:r>
            <a:r>
              <a:rPr lang="tr-TR" dirty="0"/>
              <a:t>Project Management Plan;</a:t>
            </a:r>
          </a:p>
          <a:p>
            <a:r>
              <a:rPr lang="tr-TR" dirty="0" smtClean="0"/>
              <a:t>. </a:t>
            </a:r>
            <a:r>
              <a:rPr lang="tr-TR" dirty="0"/>
              <a:t>Project </a:t>
            </a:r>
            <a:r>
              <a:rPr lang="tr-TR" dirty="0" err="1"/>
              <a:t>Scope</a:t>
            </a:r>
            <a:r>
              <a:rPr lang="tr-TR" dirty="0"/>
              <a:t>;</a:t>
            </a:r>
          </a:p>
          <a:p>
            <a:r>
              <a:rPr lang="tr-TR" dirty="0" smtClean="0"/>
              <a:t>. </a:t>
            </a:r>
            <a:r>
              <a:rPr lang="tr-TR" dirty="0" err="1"/>
              <a:t>Cooperation</a:t>
            </a:r>
            <a:r>
              <a:rPr lang="tr-TR" dirty="0"/>
              <a:t> </a:t>
            </a:r>
            <a:r>
              <a:rPr lang="tr-TR" dirty="0" err="1"/>
              <a:t>Arrangements</a:t>
            </a:r>
            <a:r>
              <a:rPr lang="tr-TR" dirty="0"/>
              <a:t> (Project </a:t>
            </a:r>
            <a:r>
              <a:rPr lang="tr-TR" dirty="0" err="1"/>
              <a:t>Roles</a:t>
            </a:r>
            <a:r>
              <a:rPr lang="tr-TR" dirty="0"/>
              <a:t> </a:t>
            </a:r>
            <a:r>
              <a:rPr lang="tr-TR" dirty="0" err="1"/>
              <a:t>and</a:t>
            </a:r>
            <a:r>
              <a:rPr lang="tr-TR" dirty="0"/>
              <a:t> </a:t>
            </a:r>
            <a:r>
              <a:rPr lang="tr-TR" dirty="0" err="1"/>
              <a:t>Responsibilities</a:t>
            </a:r>
            <a:r>
              <a:rPr lang="tr-TR" dirty="0"/>
              <a:t>)</a:t>
            </a:r>
          </a:p>
          <a:p>
            <a:r>
              <a:rPr lang="tr-TR" dirty="0" smtClean="0"/>
              <a:t>. </a:t>
            </a:r>
            <a:r>
              <a:rPr lang="tr-TR" dirty="0"/>
              <a:t>Project Management Plan</a:t>
            </a:r>
          </a:p>
          <a:p>
            <a:r>
              <a:rPr lang="tr-TR" dirty="0" smtClean="0"/>
              <a:t>. </a:t>
            </a:r>
            <a:r>
              <a:rPr lang="tr-TR" dirty="0"/>
              <a:t>Project </a:t>
            </a:r>
            <a:r>
              <a:rPr lang="tr-TR" dirty="0" err="1"/>
              <a:t>Timeline</a:t>
            </a:r>
            <a:r>
              <a:rPr lang="tr-TR" dirty="0"/>
              <a:t> Management Plan</a:t>
            </a:r>
          </a:p>
          <a:p>
            <a:r>
              <a:rPr lang="tr-TR" dirty="0" smtClean="0"/>
              <a:t>. Project </a:t>
            </a:r>
            <a:r>
              <a:rPr lang="tr-TR" dirty="0"/>
              <a:t>Finance Plan</a:t>
            </a:r>
          </a:p>
          <a:p>
            <a:r>
              <a:rPr lang="tr-TR" dirty="0" smtClean="0"/>
              <a:t>. </a:t>
            </a:r>
            <a:r>
              <a:rPr lang="tr-TR" dirty="0"/>
              <a:t>Project Risk Management Plan</a:t>
            </a:r>
          </a:p>
          <a:p>
            <a:r>
              <a:rPr lang="tr-TR" dirty="0" smtClean="0"/>
              <a:t>. </a:t>
            </a:r>
            <a:r>
              <a:rPr lang="tr-TR" dirty="0" err="1"/>
              <a:t>Dissemination</a:t>
            </a:r>
            <a:r>
              <a:rPr lang="tr-TR" dirty="0"/>
              <a:t> Plan (</a:t>
            </a:r>
            <a:r>
              <a:rPr lang="tr-TR" dirty="0" err="1"/>
              <a:t>Communication</a:t>
            </a:r>
            <a:r>
              <a:rPr lang="tr-TR" dirty="0"/>
              <a:t>)</a:t>
            </a:r>
          </a:p>
        </p:txBody>
      </p:sp>
    </p:spTree>
    <p:extLst>
      <p:ext uri="{BB962C8B-B14F-4D97-AF65-F5344CB8AC3E}">
        <p14:creationId xmlns:p14="http://schemas.microsoft.com/office/powerpoint/2010/main" val="2126801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a:t>2ND Transnational Project Meeting in </a:t>
            </a:r>
            <a:r>
              <a:rPr lang="tr-TR" b="1" dirty="0" err="1" smtClean="0"/>
              <a:t>Latvia</a:t>
            </a:r>
            <a:endParaRPr lang="tr-TR" b="1" dirty="0"/>
          </a:p>
        </p:txBody>
      </p:sp>
      <p:sp>
        <p:nvSpPr>
          <p:cNvPr id="3" name="İçerik Yer Tutucusu 2"/>
          <p:cNvSpPr>
            <a:spLocks noGrp="1"/>
          </p:cNvSpPr>
          <p:nvPr>
            <p:ph idx="1"/>
          </p:nvPr>
        </p:nvSpPr>
        <p:spPr/>
        <p:txBody>
          <a:bodyPr/>
          <a:lstStyle/>
          <a:p>
            <a:r>
              <a:rPr lang="en-US" dirty="0" smtClean="0"/>
              <a:t>.</a:t>
            </a:r>
            <a:r>
              <a:rPr lang="en-US" dirty="0"/>
              <a:t>İmpact of the project</a:t>
            </a:r>
          </a:p>
          <a:p>
            <a:r>
              <a:rPr lang="en-US" dirty="0" smtClean="0"/>
              <a:t>.</a:t>
            </a:r>
            <a:r>
              <a:rPr lang="en-US" dirty="0"/>
              <a:t>Dissemination of the project</a:t>
            </a:r>
          </a:p>
          <a:p>
            <a:r>
              <a:rPr lang="en-US" dirty="0" smtClean="0"/>
              <a:t>.</a:t>
            </a:r>
            <a:r>
              <a:rPr lang="en-US" dirty="0"/>
              <a:t>Success of the project</a:t>
            </a:r>
          </a:p>
          <a:p>
            <a:r>
              <a:rPr lang="en-US" dirty="0" smtClean="0"/>
              <a:t>.</a:t>
            </a:r>
            <a:r>
              <a:rPr lang="en-US" dirty="0"/>
              <a:t>General </a:t>
            </a:r>
            <a:r>
              <a:rPr lang="en-US" dirty="0" err="1"/>
              <a:t>overwiev</a:t>
            </a:r>
            <a:r>
              <a:rPr lang="en-US" dirty="0"/>
              <a:t> of the project</a:t>
            </a:r>
          </a:p>
          <a:p>
            <a:r>
              <a:rPr lang="en-US" dirty="0" smtClean="0"/>
              <a:t>.</a:t>
            </a:r>
            <a:r>
              <a:rPr lang="en-US" dirty="0"/>
              <a:t>evaluating the project activities</a:t>
            </a:r>
          </a:p>
          <a:p>
            <a:r>
              <a:rPr lang="en-US" dirty="0" smtClean="0"/>
              <a:t>.</a:t>
            </a:r>
            <a:r>
              <a:rPr lang="en-US" dirty="0"/>
              <a:t>compare initial to final data</a:t>
            </a:r>
            <a:endParaRPr lang="tr-TR" dirty="0"/>
          </a:p>
        </p:txBody>
      </p:sp>
    </p:spTree>
    <p:extLst>
      <p:ext uri="{BB962C8B-B14F-4D97-AF65-F5344CB8AC3E}">
        <p14:creationId xmlns:p14="http://schemas.microsoft.com/office/powerpoint/2010/main" val="15452247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_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4_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3_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6.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8.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1943</TotalTime>
  <Words>1734</Words>
  <Application>Microsoft Office PowerPoint</Application>
  <PresentationFormat>Geniş ekran</PresentationFormat>
  <Paragraphs>109</Paragraphs>
  <Slides>19</Slides>
  <Notes>0</Notes>
  <HiddenSlides>0</HiddenSlides>
  <MMClips>0</MMClips>
  <ScaleCrop>false</ScaleCrop>
  <HeadingPairs>
    <vt:vector size="6" baseType="variant">
      <vt:variant>
        <vt:lpstr>Kullanılan Yazı Tipleri</vt:lpstr>
      </vt:variant>
      <vt:variant>
        <vt:i4>5</vt:i4>
      </vt:variant>
      <vt:variant>
        <vt:lpstr>Tema</vt:lpstr>
      </vt:variant>
      <vt:variant>
        <vt:i4>8</vt:i4>
      </vt:variant>
      <vt:variant>
        <vt:lpstr>Slayt Başlıkları</vt:lpstr>
      </vt:variant>
      <vt:variant>
        <vt:i4>19</vt:i4>
      </vt:variant>
    </vt:vector>
  </HeadingPairs>
  <TitlesOfParts>
    <vt:vector size="32" baseType="lpstr">
      <vt:lpstr>Arial</vt:lpstr>
      <vt:lpstr>Calibri</vt:lpstr>
      <vt:lpstr>Calibri Light</vt:lpstr>
      <vt:lpstr>Century Gothic</vt:lpstr>
      <vt:lpstr>Wingdings 3</vt:lpstr>
      <vt:lpstr>5_İyon</vt:lpstr>
      <vt:lpstr>4_İyon</vt:lpstr>
      <vt:lpstr>3_İyon</vt:lpstr>
      <vt:lpstr>1_Özel Tasarım</vt:lpstr>
      <vt:lpstr>2_İyon</vt:lpstr>
      <vt:lpstr>Özel Tasarım</vt:lpstr>
      <vt:lpstr>1_İyon</vt:lpstr>
      <vt:lpstr>İyon</vt:lpstr>
      <vt:lpstr>SMART STEEPS FOR PREVENTING CHILD SEXUAL ABUSE</vt:lpstr>
      <vt:lpstr>SMART STEEPS FOR PREVENTING CHILD SEXUAL ABUSE</vt:lpstr>
      <vt:lpstr>Project Management</vt:lpstr>
      <vt:lpstr>RESPONSIBILITIES</vt:lpstr>
      <vt:lpstr>TURKEY</vt:lpstr>
      <vt:lpstr>LATVIA</vt:lpstr>
      <vt:lpstr>Rhodes  Directory of the Education</vt:lpstr>
      <vt:lpstr>1st Transnational Project Meeting in Greece-Rhodes</vt:lpstr>
      <vt:lpstr>2ND Transnational Project Meeting in Latvia</vt:lpstr>
      <vt:lpstr>DEVELOPMENTS</vt:lpstr>
      <vt:lpstr>Participants</vt:lpstr>
      <vt:lpstr>The role of the counselors</vt:lpstr>
      <vt:lpstr>C1 in TURKEY: 5 participants from Greece &amp; 5 participants from Latvia   in total with 5 days</vt:lpstr>
      <vt:lpstr>The training of the counselors  in TURKEY</vt:lpstr>
      <vt:lpstr>C2 in Latvia: 5 participants from Turkey &amp; 5 participants from Greece  in total with 5 days</vt:lpstr>
      <vt:lpstr>SMART STEPS PRACTICE BOOK</vt:lpstr>
      <vt:lpstr>“The Smart Steps Practice Book”   in Latvia </vt:lpstr>
      <vt:lpstr>C3 in GREECE: 5 participants from Turkey &amp; 5 participants from Latvia in total with 5 days</vt:lpstr>
      <vt:lpstr>“Smart Steps  Module”  in GREECE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ZuhalOZBAY</dc:creator>
  <cp:lastModifiedBy>EnginCENGIZ</cp:lastModifiedBy>
  <cp:revision>39</cp:revision>
  <dcterms:created xsi:type="dcterms:W3CDTF">2019-02-26T08:33:04Z</dcterms:created>
  <dcterms:modified xsi:type="dcterms:W3CDTF">2019-05-06T07:20:56Z</dcterms:modified>
</cp:coreProperties>
</file>